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</p:sldIdLst>
  <p:sldSz cy="5143500" cx="9144000"/>
  <p:notesSz cx="6858000" cy="9144000"/>
  <p:embeddedFontLst>
    <p:embeddedFont>
      <p:font typeface="Roboto"/>
      <p:regular r:id="rId74"/>
      <p:bold r:id="rId75"/>
      <p:italic r:id="rId76"/>
      <p:boldItalic r:id="rId77"/>
    </p:embeddedFont>
    <p:embeddedFont>
      <p:font typeface="Roboto Medium"/>
      <p:regular r:id="rId78"/>
      <p:bold r:id="rId79"/>
      <p:italic r:id="rId80"/>
      <p:boldItalic r:id="rId81"/>
    </p:embeddedFont>
    <p:embeddedFont>
      <p:font typeface="Montserrat"/>
      <p:regular r:id="rId82"/>
      <p:bold r:id="rId83"/>
      <p:italic r:id="rId84"/>
      <p:boldItalic r:id="rId85"/>
    </p:embeddedFont>
    <p:embeddedFont>
      <p:font typeface="Lato"/>
      <p:regular r:id="rId86"/>
      <p:bold r:id="rId87"/>
      <p:italic r:id="rId88"/>
      <p:boldItalic r:id="rId89"/>
    </p:embeddedFont>
    <p:embeddedFont>
      <p:font typeface="Tahoma"/>
      <p:regular r:id="rId90"/>
      <p:bold r:id="rId91"/>
    </p:embeddedFont>
    <p:embeddedFont>
      <p:font typeface="Quicksand"/>
      <p:regular r:id="rId92"/>
      <p:bold r:id="rId93"/>
    </p:embeddedFont>
    <p:embeddedFont>
      <p:font typeface="Roboto Light"/>
      <p:regular r:id="rId94"/>
      <p:bold r:id="rId95"/>
      <p:italic r:id="rId96"/>
      <p:boldItalic r:id="rId9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13E5B54-D662-4651-B5E3-A5B3911DEF28}">
  <a:tblStyle styleId="{113E5B54-D662-4651-B5E3-A5B3911DEF2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botoLight-bold.fntdata"/><Relationship Id="rId94" Type="http://schemas.openxmlformats.org/officeDocument/2006/relationships/font" Target="fonts/RobotoLight-regular.fntdata"/><Relationship Id="rId97" Type="http://schemas.openxmlformats.org/officeDocument/2006/relationships/font" Target="fonts/RobotoLight-boldItalic.fntdata"/><Relationship Id="rId96" Type="http://schemas.openxmlformats.org/officeDocument/2006/relationships/font" Target="fonts/RobotoLight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Tahoma-bold.fntdata"/><Relationship Id="rId90" Type="http://schemas.openxmlformats.org/officeDocument/2006/relationships/font" Target="fonts/Tahoma-regular.fntdata"/><Relationship Id="rId93" Type="http://schemas.openxmlformats.org/officeDocument/2006/relationships/font" Target="fonts/Quicksand-bold.fntdata"/><Relationship Id="rId92" Type="http://schemas.openxmlformats.org/officeDocument/2006/relationships/font" Target="fonts/Quicksand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font" Target="fonts/Montserrat-italic.fntdata"/><Relationship Id="rId83" Type="http://schemas.openxmlformats.org/officeDocument/2006/relationships/font" Target="fonts/Montserrat-bold.fntdata"/><Relationship Id="rId86" Type="http://schemas.openxmlformats.org/officeDocument/2006/relationships/font" Target="fonts/Lato-regular.fntdata"/><Relationship Id="rId85" Type="http://schemas.openxmlformats.org/officeDocument/2006/relationships/font" Target="fonts/Montserrat-boldItalic.fntdata"/><Relationship Id="rId88" Type="http://schemas.openxmlformats.org/officeDocument/2006/relationships/font" Target="fonts/Lato-italic.fntdata"/><Relationship Id="rId87" Type="http://schemas.openxmlformats.org/officeDocument/2006/relationships/font" Target="fonts/Lato-bold.fntdata"/><Relationship Id="rId89" Type="http://schemas.openxmlformats.org/officeDocument/2006/relationships/font" Target="fonts/Lato-boldItalic.fntdata"/><Relationship Id="rId80" Type="http://schemas.openxmlformats.org/officeDocument/2006/relationships/font" Target="fonts/RobotoMedium-italic.fntdata"/><Relationship Id="rId82" Type="http://schemas.openxmlformats.org/officeDocument/2006/relationships/font" Target="fonts/Montserrat-regular.fntdata"/><Relationship Id="rId81" Type="http://schemas.openxmlformats.org/officeDocument/2006/relationships/font" Target="fonts/Roboto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font" Target="fonts/Roboto-bold.fntdata"/><Relationship Id="rId74" Type="http://schemas.openxmlformats.org/officeDocument/2006/relationships/font" Target="fonts/Roboto-regular.fntdata"/><Relationship Id="rId77" Type="http://schemas.openxmlformats.org/officeDocument/2006/relationships/font" Target="fonts/Roboto-boldItalic.fntdata"/><Relationship Id="rId76" Type="http://schemas.openxmlformats.org/officeDocument/2006/relationships/font" Target="fonts/Roboto-italic.fntdata"/><Relationship Id="rId79" Type="http://schemas.openxmlformats.org/officeDocument/2006/relationships/font" Target="fonts/RobotoMedium-bold.fntdata"/><Relationship Id="rId78" Type="http://schemas.openxmlformats.org/officeDocument/2006/relationships/font" Target="fonts/RobotoMedium-regular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6" name="Google Shape;736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5" name="Google Shape;765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0" name="Google Shape;790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1" name="Google Shape;801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3" name="Google Shape;843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3" name="Google Shape;853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30c8d0c8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330c8d0c8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30c8d0c89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30c8d0c89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330c8d0c89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330c8d0c89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4" name="Google Shape;904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194585" y="384579"/>
            <a:ext cx="8754900" cy="13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900">
                <a:solidFill>
                  <a:srgbClr val="004AAC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staque">
  <p:cSld name="ONE_COLUMN_TEXT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" name="Google Shape;99;p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6" name="Google Shape;106;p2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9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 txBox="1"/>
          <p:nvPr>
            <p:ph type="title"/>
          </p:nvPr>
        </p:nvSpPr>
        <p:spPr>
          <a:xfrm>
            <a:off x="194585" y="384579"/>
            <a:ext cx="8754900" cy="13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900">
                <a:solidFill>
                  <a:srgbClr val="004AAC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30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31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staque">
  <p:cSld name="ONE_COLUMN_TEXT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cplug.com.br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Relationship Id="rId7" Type="http://schemas.openxmlformats.org/officeDocument/2006/relationships/hyperlink" Target="https://www.dell.com/pt-br/shop/monitor-dell-touch-screen-de-24-usb-c-p2424ht/apd/210-bjzl/monitores-e-acess%C3%B3rios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Relationship Id="rId7" Type="http://schemas.openxmlformats.org/officeDocument/2006/relationships/hyperlink" Target="https://www.youtube.com/watch?v=k1vcSrftU40" TargetMode="External"/><Relationship Id="rId8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1.png"/><Relationship Id="rId8" Type="http://schemas.openxmlformats.org/officeDocument/2006/relationships/hyperlink" Target="https://www.youtube.com/watch?v=J-IM6kN5c9U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25.png"/><Relationship Id="rId6" Type="http://schemas.openxmlformats.org/officeDocument/2006/relationships/image" Target="../media/image17.png"/><Relationship Id="rId7" Type="http://schemas.openxmlformats.org/officeDocument/2006/relationships/hyperlink" Target="https://www.youtube.com/watch?v=oUYDPtfUQyM" TargetMode="External"/><Relationship Id="rId8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33.png"/><Relationship Id="rId7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33.png"/><Relationship Id="rId7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28.png"/><Relationship Id="rId7" Type="http://schemas.openxmlformats.org/officeDocument/2006/relationships/image" Target="../media/image5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39.png"/><Relationship Id="rId7" Type="http://schemas.openxmlformats.org/officeDocument/2006/relationships/hyperlink" Target="https://www.youtube.com/watch?v=G7489_yrTQ0" TargetMode="External"/><Relationship Id="rId8" Type="http://schemas.openxmlformats.org/officeDocument/2006/relationships/image" Target="../media/image1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36.png"/><Relationship Id="rId5" Type="http://schemas.openxmlformats.org/officeDocument/2006/relationships/image" Target="../media/image17.png"/><Relationship Id="rId6" Type="http://schemas.openxmlformats.org/officeDocument/2006/relationships/image" Target="../media/image44.png"/><Relationship Id="rId7" Type="http://schemas.openxmlformats.org/officeDocument/2006/relationships/image" Target="../media/image27.png"/><Relationship Id="rId8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50.gif"/><Relationship Id="rId6" Type="http://schemas.openxmlformats.org/officeDocument/2006/relationships/image" Target="../media/image1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5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60.png"/><Relationship Id="rId7" Type="http://schemas.openxmlformats.org/officeDocument/2006/relationships/image" Target="../media/image6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42.png"/><Relationship Id="rId6" Type="http://schemas.openxmlformats.org/officeDocument/2006/relationships/image" Target="../media/image1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69.png"/><Relationship Id="rId6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1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62.png"/></Relationships>
</file>

<file path=ppt/slides/_rels/slide55.xml.rels><?xml version="1.0" encoding="UTF-8" standalone="yes"?><Relationships xmlns="http://schemas.openxmlformats.org/package/2006/relationships"><Relationship Id="rId10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61.png"/><Relationship Id="rId5" Type="http://schemas.openxmlformats.org/officeDocument/2006/relationships/image" Target="../media/image17.png"/><Relationship Id="rId6" Type="http://schemas.openxmlformats.org/officeDocument/2006/relationships/image" Target="../media/image48.png"/><Relationship Id="rId7" Type="http://schemas.openxmlformats.org/officeDocument/2006/relationships/image" Target="../media/image53.png"/><Relationship Id="rId8" Type="http://schemas.openxmlformats.org/officeDocument/2006/relationships/image" Target="../media/image6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7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59.png"/><Relationship Id="rId6" Type="http://schemas.openxmlformats.org/officeDocument/2006/relationships/image" Target="../media/image1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7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hyperlink" Target="https://www.youtube.com/watch?v=y00Q_D1danE&amp;t=6s" TargetMode="External"/><Relationship Id="rId5" Type="http://schemas.openxmlformats.org/officeDocument/2006/relationships/hyperlink" Target="https://898.tv/cplug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17.png"/><Relationship Id="rId8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1" Type="http://schemas.openxmlformats.org/officeDocument/2006/relationships/image" Target="../media/image80.png"/><Relationship Id="rId10" Type="http://schemas.openxmlformats.org/officeDocument/2006/relationships/image" Target="../media/image81.png"/><Relationship Id="rId1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66.png"/><Relationship Id="rId5" Type="http://schemas.openxmlformats.org/officeDocument/2006/relationships/image" Target="../media/image17.png"/><Relationship Id="rId6" Type="http://schemas.openxmlformats.org/officeDocument/2006/relationships/image" Target="../media/image64.png"/><Relationship Id="rId7" Type="http://schemas.openxmlformats.org/officeDocument/2006/relationships/image" Target="../media/image78.png"/><Relationship Id="rId8" Type="http://schemas.openxmlformats.org/officeDocument/2006/relationships/image" Target="../media/image7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6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7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5.png"/><Relationship Id="rId6" Type="http://schemas.openxmlformats.org/officeDocument/2006/relationships/image" Target="../media/image1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://www.cplug.com.br" TargetMode="External"/><Relationship Id="rId4" Type="http://schemas.openxmlformats.org/officeDocument/2006/relationships/image" Target="../media/image76.png"/><Relationship Id="rId5" Type="http://schemas.openxmlformats.org/officeDocument/2006/relationships/image" Target="../media/image74.png"/><Relationship Id="rId6" Type="http://schemas.openxmlformats.org/officeDocument/2006/relationships/hyperlink" Target="http://www.cplug.com.br" TargetMode="External"/><Relationship Id="rId7" Type="http://schemas.openxmlformats.org/officeDocument/2006/relationships/hyperlink" Target="https://www.instagram.com/sistemacplug/" TargetMode="External"/><Relationship Id="rId8" Type="http://schemas.openxmlformats.org/officeDocument/2006/relationships/hyperlink" Target="https://blog.connectplug.com.br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hyperlink" Target="https://www.youtube.com/watch?v=FyDYdMq4GLs&amp;list=PL51ST4_8jgo65Noe_N4t3XuoSUuZadIFv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3963" y="1747825"/>
            <a:ext cx="4943475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3"/>
          <p:cNvSpPr txBox="1"/>
          <p:nvPr/>
        </p:nvSpPr>
        <p:spPr>
          <a:xfrm>
            <a:off x="4661775" y="380700"/>
            <a:ext cx="447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slide_sempre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2"/>
          <p:cNvSpPr txBox="1"/>
          <p:nvPr/>
        </p:nvSpPr>
        <p:spPr>
          <a:xfrm>
            <a:off x="2761950" y="1816200"/>
            <a:ext cx="36201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Equipamentos e Periféricos para PDV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2"/>
          <p:cNvSpPr txBox="1"/>
          <p:nvPr/>
        </p:nvSpPr>
        <p:spPr>
          <a:xfrm>
            <a:off x="4156775" y="2408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slide_sempre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1900" y="1436050"/>
            <a:ext cx="4182799" cy="221854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3"/>
          <p:cNvSpPr txBox="1"/>
          <p:nvPr/>
        </p:nvSpPr>
        <p:spPr>
          <a:xfrm>
            <a:off x="5508400" y="1340813"/>
            <a:ext cx="3076800" cy="24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9BDB"/>
                </a:solidFill>
                <a:latin typeface="Roboto Light"/>
                <a:ea typeface="Roboto Light"/>
                <a:cs typeface="Roboto Light"/>
                <a:sym typeface="Roboto Light"/>
              </a:rPr>
              <a:t>Especificações</a:t>
            </a:r>
            <a:endParaRPr b="0" i="0" sz="1700" u="none" cap="none" strike="noStrike">
              <a:solidFill>
                <a:srgbClr val="009BDB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Computador:</a:t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Windows 8 ,10 ou 11</a:t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Memória Ram: no mínimo 4GB</a:t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Processador mínimo: Intel I3.</a:t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35" name="Google Shape;235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3"/>
          <p:cNvSpPr txBox="1"/>
          <p:nvPr/>
        </p:nvSpPr>
        <p:spPr>
          <a:xfrm>
            <a:off x="354100" y="-108250"/>
            <a:ext cx="82311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pt-BR" sz="2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Requisitos mínimos e Equipamentos compatíveis:</a:t>
            </a:r>
            <a:endParaRPr b="1" i="0" sz="2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PDV Windows</a:t>
            </a:r>
            <a:endParaRPr b="1" i="0" sz="1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43"/>
          <p:cNvSpPr txBox="1"/>
          <p:nvPr/>
        </p:nvSpPr>
        <p:spPr>
          <a:xfrm>
            <a:off x="301175" y="4191400"/>
            <a:ext cx="565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238"/>
                </a:solidFill>
                <a:latin typeface="Arial"/>
                <a:ea typeface="Arial"/>
                <a:cs typeface="Arial"/>
                <a:sym typeface="Arial"/>
              </a:rPr>
              <a:t>pdv_balcao</a:t>
            </a:r>
            <a:endParaRPr b="0" i="0" sz="1800" u="none" cap="none" strike="noStrike">
              <a:solidFill>
                <a:srgbClr val="0B22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675" y="1452875"/>
            <a:ext cx="3701900" cy="20464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4"/>
          <p:cNvSpPr txBox="1"/>
          <p:nvPr/>
        </p:nvSpPr>
        <p:spPr>
          <a:xfrm>
            <a:off x="4722275" y="1452875"/>
            <a:ext cx="3898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Versão mínima 5.5.5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Memória interna 32GB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Pode ser utilizado em Tablets ou celulares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Impressora térmica precisa ser em REDE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46" name="Google Shape;246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4"/>
          <p:cNvSpPr txBox="1"/>
          <p:nvPr/>
        </p:nvSpPr>
        <p:spPr>
          <a:xfrm>
            <a:off x="354100" y="-89975"/>
            <a:ext cx="2110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PDV </a:t>
            </a:r>
            <a:r>
              <a:rPr b="1" i="0" lang="pt-BR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Android</a:t>
            </a:r>
            <a:endParaRPr b="1" i="0" sz="1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44"/>
          <p:cNvSpPr txBox="1"/>
          <p:nvPr/>
        </p:nvSpPr>
        <p:spPr>
          <a:xfrm>
            <a:off x="4722275" y="2473600"/>
            <a:ext cx="38496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9BDB"/>
                </a:solidFill>
                <a:latin typeface="Roboto"/>
                <a:ea typeface="Roboto"/>
                <a:cs typeface="Roboto"/>
                <a:sym typeface="Roboto"/>
              </a:rPr>
              <a:t>Limitações</a:t>
            </a:r>
            <a:endParaRPr b="1" i="0" sz="1400" u="none" cap="none" strike="noStrike">
              <a:solidFill>
                <a:srgbClr val="009B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9B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KDS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Cupom de troca/Devolução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Consignado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Crediário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Atendimento de mesas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Integração Delivery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" name="Google Shape;249;p44"/>
          <p:cNvSpPr txBox="1"/>
          <p:nvPr/>
        </p:nvSpPr>
        <p:spPr>
          <a:xfrm>
            <a:off x="301175" y="4152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238"/>
                </a:solidFill>
                <a:latin typeface="Arial"/>
                <a:ea typeface="Arial"/>
                <a:cs typeface="Arial"/>
                <a:sym typeface="Arial"/>
              </a:rPr>
              <a:t>pdv_balcao</a:t>
            </a:r>
            <a:endParaRPr b="0" i="0" sz="1800" u="none" cap="none" strike="noStrike">
              <a:solidFill>
                <a:srgbClr val="0B22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5"/>
          <p:cNvSpPr txBox="1"/>
          <p:nvPr/>
        </p:nvSpPr>
        <p:spPr>
          <a:xfrm>
            <a:off x="669775" y="1013550"/>
            <a:ext cx="3464700" cy="3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9BDB"/>
                </a:solidFill>
                <a:latin typeface="Roboto"/>
                <a:ea typeface="Roboto"/>
                <a:cs typeface="Roboto"/>
                <a:sym typeface="Roboto"/>
              </a:rPr>
              <a:t>Modelos recomendados</a:t>
            </a:r>
            <a:endParaRPr b="1" i="0" sz="1400" u="none" cap="none" strike="noStrike">
              <a:solidFill>
                <a:srgbClr val="009B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Epson TM T-20 (REDE)</a:t>
            </a:r>
            <a:endParaRPr b="1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-Elgini9 (REDE)</a:t>
            </a:r>
            <a:endParaRPr b="1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-Bematech MP4200TH (REDE)</a:t>
            </a:r>
            <a:endParaRPr b="1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Modelos fora da listagem podemos tentar a configuração mas não garantimos o funcionamento.</a:t>
            </a:r>
            <a:br>
              <a:rPr b="0" i="0" lang="pt-BR" sz="14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b="0" i="0" lang="pt-BR" sz="14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Em caso de não funcionamento, a indicação seria a troca por uma das homologadas.</a:t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7" name="Google Shape;257;p45"/>
          <p:cNvSpPr txBox="1"/>
          <p:nvPr/>
        </p:nvSpPr>
        <p:spPr>
          <a:xfrm>
            <a:off x="5075950" y="1013550"/>
            <a:ext cx="34647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9BDB"/>
                </a:solidFill>
                <a:latin typeface="Roboto"/>
                <a:ea typeface="Roboto"/>
                <a:cs typeface="Roboto"/>
                <a:sym typeface="Roboto"/>
              </a:rPr>
              <a:t>Impressões</a:t>
            </a:r>
            <a:endParaRPr b="1" i="0" sz="1400" u="none" cap="none" strike="noStrike">
              <a:solidFill>
                <a:srgbClr val="009B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Relatório gerencial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Nota fiscal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Cupom do pedido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Cupom de troca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Cupom de sangra/reforço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Cupom de retirada/inserção de crédito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Comprovante devolução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58" name="Google Shape;258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5"/>
          <p:cNvSpPr txBox="1"/>
          <p:nvPr/>
        </p:nvSpPr>
        <p:spPr>
          <a:xfrm>
            <a:off x="354100" y="-89975"/>
            <a:ext cx="243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Impressora Térmica</a:t>
            </a:r>
            <a:endParaRPr b="1" i="0" sz="1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45"/>
          <p:cNvSpPr txBox="1"/>
          <p:nvPr/>
        </p:nvSpPr>
        <p:spPr>
          <a:xfrm>
            <a:off x="3853750" y="2330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slide_sempre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6"/>
          <p:cNvSpPr txBox="1"/>
          <p:nvPr/>
        </p:nvSpPr>
        <p:spPr>
          <a:xfrm>
            <a:off x="354100" y="-89975"/>
            <a:ext cx="5331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PDV</a:t>
            </a:r>
            <a:r>
              <a:rPr b="1" i="0" lang="pt-BR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- Periféricos</a:t>
            </a:r>
            <a:endParaRPr b="1" i="0" sz="1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67" name="Google Shape;267;p46"/>
          <p:cNvGraphicFramePr/>
          <p:nvPr/>
        </p:nvGraphicFramePr>
        <p:xfrm>
          <a:off x="667400" y="6581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{113E5B54-D662-4651-B5E3-A5B3911DEF28}</a:tableStyleId>
              </a:tblPr>
              <a:tblGrid>
                <a:gridCol w="1446900"/>
                <a:gridCol w="6362275"/>
              </a:tblGrid>
              <a:tr h="37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Equipamento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Modelos recomendados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</a:tr>
              <a:tr h="359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SAT - São Paulo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Tanca S1000, Elgin Smart. Outros modelos já funcionaram com o nosso sistema, confirmar antes!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</a:tr>
              <a:tr h="350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MFE - Ceará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-Todos os modelos são homologados.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</a:tr>
              <a:tr h="665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TEF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Gertec PPC 920 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Gertec PPC 930 (contactless/aproximação)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iPP320 da Ingenico (contactless/aproximação)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</a:tr>
              <a:tr h="107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Smart TEF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VINDI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CIELO - LIO ON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Safra Pay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PAGSeguro - P2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VERO - L300, GPOS 700, SUNMI P2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Stone P2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</a:tr>
              <a:tr h="4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Gaveta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Todo o modelo via cabo funciona. 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Caso queira uma recomendação: Bematech GD50 e GD56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5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Leitor de código de barras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Todo o modelo via cabo funciona.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Caso queira uma recomendação: HoneywellMS5145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8" name="Google Shape;268;p46"/>
          <p:cNvSpPr txBox="1"/>
          <p:nvPr/>
        </p:nvSpPr>
        <p:spPr>
          <a:xfrm>
            <a:off x="3395325" y="1010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slide_sempre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7"/>
          <p:cNvSpPr txBox="1"/>
          <p:nvPr/>
        </p:nvSpPr>
        <p:spPr>
          <a:xfrm>
            <a:off x="354100" y="-89975"/>
            <a:ext cx="2110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PDV </a:t>
            </a:r>
            <a:r>
              <a:rPr b="1" i="0" lang="pt-BR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Periféricos</a:t>
            </a:r>
            <a:endParaRPr b="1" i="0" sz="1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77" name="Google Shape;277;p47"/>
          <p:cNvGraphicFramePr/>
          <p:nvPr/>
        </p:nvGraphicFramePr>
        <p:xfrm>
          <a:off x="825875" y="7289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{113E5B54-D662-4651-B5E3-A5B3911DEF28}</a:tableStyleId>
              </a:tblPr>
              <a:tblGrid>
                <a:gridCol w="2168375"/>
                <a:gridCol w="5323850"/>
              </a:tblGrid>
              <a:tr h="319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Equipamento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Modelos recomendados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</a:tr>
              <a:tr h="2668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Balança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Todos modelos da Urano são recomendados.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-Toledo Prix 3 light (Comunica com o sistema).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-Toledo Prix 3 Plus (Comunica com o sistema).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-Toledo Prix 3 Fit(Comunica com o sistema).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-Toledo Prix 2187 (Comunica com o sistema).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-Filizola Platina 3/4/5 (Imprime etiquetas)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-Toledo Prix 4 (Imprime etiquetas)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-Toledo Prix 5 (Imprime etiquetas) 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Balanças Elgin Linha DP - todos os modelos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8" name="Google Shape;278;p47"/>
          <p:cNvSpPr txBox="1"/>
          <p:nvPr/>
        </p:nvSpPr>
        <p:spPr>
          <a:xfrm>
            <a:off x="3309875" y="1593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slide_sempre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8"/>
          <p:cNvSpPr txBox="1"/>
          <p:nvPr/>
        </p:nvSpPr>
        <p:spPr>
          <a:xfrm>
            <a:off x="354100" y="-89975"/>
            <a:ext cx="5331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PDV</a:t>
            </a:r>
            <a:r>
              <a:rPr b="1" i="0" lang="pt-BR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- Periféricos</a:t>
            </a:r>
            <a:endParaRPr b="1" i="0" sz="1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85" name="Google Shape;285;p48"/>
          <p:cNvGraphicFramePr/>
          <p:nvPr/>
        </p:nvGraphicFramePr>
        <p:xfrm>
          <a:off x="667400" y="6581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{113E5B54-D662-4651-B5E3-A5B3911DEF28}</a:tableStyleId>
              </a:tblPr>
              <a:tblGrid>
                <a:gridCol w="1446900"/>
                <a:gridCol w="6362275"/>
              </a:tblGrid>
              <a:tr h="37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Equipamento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Modelos recomendados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</a:tr>
              <a:tr h="359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Impressora de Etiquetas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Argox 214 Plus OS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Elgin L42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Elgin L42 PRO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Zebra GC420 (Não pode ser modelo EPL)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Pimaco A4 (Impressoras de folha A4 para modelo de etiqueta A4 (Não realizamos instalação de impressora A4.)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</a:tr>
              <a:tr h="350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Catracas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Modelos das marcas:</a:t>
                      </a:r>
                      <a:b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</a:b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Henry 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Blantech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6" name="Google Shape;286;p48"/>
          <p:cNvSpPr txBox="1"/>
          <p:nvPr/>
        </p:nvSpPr>
        <p:spPr>
          <a:xfrm>
            <a:off x="3480800" y="1593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slide_sempre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9"/>
          <p:cNvSpPr txBox="1"/>
          <p:nvPr/>
        </p:nvSpPr>
        <p:spPr>
          <a:xfrm>
            <a:off x="2761950" y="1816200"/>
            <a:ext cx="36201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Equipamentos e Periféricos para Autoatendimento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9"/>
          <p:cNvSpPr txBox="1"/>
          <p:nvPr/>
        </p:nvSpPr>
        <p:spPr>
          <a:xfrm>
            <a:off x="3923650" y="3340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9"/>
          <p:cNvSpPr txBox="1"/>
          <p:nvPr/>
        </p:nvSpPr>
        <p:spPr>
          <a:xfrm>
            <a:off x="269500" y="4629825"/>
            <a:ext cx="565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238"/>
                </a:solidFill>
                <a:latin typeface="Arial"/>
                <a:ea typeface="Arial"/>
                <a:cs typeface="Arial"/>
                <a:sym typeface="Arial"/>
              </a:rPr>
              <a:t>qtd_autoatendimento</a:t>
            </a:r>
            <a:endParaRPr b="0" i="0" sz="1800" u="none" cap="none" strike="noStrike">
              <a:solidFill>
                <a:srgbClr val="0B22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0"/>
          <p:cNvSpPr txBox="1"/>
          <p:nvPr/>
        </p:nvSpPr>
        <p:spPr>
          <a:xfrm>
            <a:off x="3125475" y="3937025"/>
            <a:ext cx="48852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22222"/>
              </a:solidFill>
              <a:highlight>
                <a:srgbClr val="FFFFFF"/>
              </a:highlight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0"/>
          <p:cNvSpPr txBox="1"/>
          <p:nvPr/>
        </p:nvSpPr>
        <p:spPr>
          <a:xfrm>
            <a:off x="354100" y="-89975"/>
            <a:ext cx="3438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Autoatendimento</a:t>
            </a:r>
            <a:r>
              <a:rPr b="1" i="0" lang="pt-BR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Tela Touch</a:t>
            </a:r>
            <a:endParaRPr b="1" i="0" sz="1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5" name="Google Shape;305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87075" y="533650"/>
            <a:ext cx="3438301" cy="400846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0"/>
          <p:cNvSpPr txBox="1"/>
          <p:nvPr/>
        </p:nvSpPr>
        <p:spPr>
          <a:xfrm>
            <a:off x="354100" y="552575"/>
            <a:ext cx="5484600" cy="4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Totem Tela Touch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sng" cap="none" strike="noStrike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7"/>
              </a:rPr>
              <a:t>Dell P2424HT 24” 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MiniCPU Android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Adquirida com a ConnectPlug R$900,00 +frete á vista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R$990,00 + frete em até 6x no cartão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Impressora Térmica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Epson TM-T20 (Rede)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Elgin I9 (Rede)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Bematech MP4200TH (Rede)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Máquina de Cartão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Gertec PPC 930 (Mais Indicada)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Gertec PPC 920 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Ingenico IPP320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Leitor de código de barras (Opcional)</a:t>
            </a:r>
            <a:endParaRPr b="1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7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HoneywellMS5145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7" name="Google Shape;307;p50"/>
          <p:cNvSpPr txBox="1"/>
          <p:nvPr/>
        </p:nvSpPr>
        <p:spPr>
          <a:xfrm>
            <a:off x="269500" y="4629825"/>
            <a:ext cx="565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238"/>
                </a:solidFill>
                <a:latin typeface="Arial"/>
                <a:ea typeface="Arial"/>
                <a:cs typeface="Arial"/>
                <a:sym typeface="Arial"/>
              </a:rPr>
              <a:t>qtd_autoatendimento</a:t>
            </a:r>
            <a:endParaRPr b="0" i="0" sz="1800" u="none" cap="none" strike="noStrike">
              <a:solidFill>
                <a:srgbClr val="0B22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1"/>
          <p:cNvSpPr txBox="1"/>
          <p:nvPr/>
        </p:nvSpPr>
        <p:spPr>
          <a:xfrm>
            <a:off x="3982775" y="917850"/>
            <a:ext cx="4088400" cy="3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Tablet (Indicação)</a:t>
            </a:r>
            <a:endParaRPr b="1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Tablet Samsung Galaxy Tab A Wi-Fi 2GB Ram 32GB Octa-Core Android 9 Tela de 10.1"</a:t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Impressora Térmica</a:t>
            </a:r>
            <a:endParaRPr b="1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Epson TM-T20 (Rede)</a:t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Elgin I9 (Rede)</a:t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Bematech MP4200TH (Rede)</a:t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Máquina de Cartão</a:t>
            </a:r>
            <a:endParaRPr b="1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MP15  Adquirida com a ConnectPlug R$450,00 + frete  , à vista ou em até 3x no cartão</a:t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15" name="Google Shape;315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1"/>
          <p:cNvSpPr txBox="1"/>
          <p:nvPr/>
        </p:nvSpPr>
        <p:spPr>
          <a:xfrm>
            <a:off x="354100" y="-89975"/>
            <a:ext cx="3438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Autoatendimento</a:t>
            </a:r>
            <a:r>
              <a:rPr b="1" i="0" lang="pt-BR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Tablet</a:t>
            </a:r>
            <a:endParaRPr b="1" i="0" sz="1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" name="Google Shape;317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9341" y="1021050"/>
            <a:ext cx="2776408" cy="3307802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1"/>
          <p:cNvSpPr txBox="1"/>
          <p:nvPr/>
        </p:nvSpPr>
        <p:spPr>
          <a:xfrm>
            <a:off x="269500" y="4629825"/>
            <a:ext cx="565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238"/>
                </a:solidFill>
                <a:latin typeface="Arial"/>
                <a:ea typeface="Arial"/>
                <a:cs typeface="Arial"/>
                <a:sym typeface="Arial"/>
              </a:rPr>
              <a:t>qtd_autoatendimento</a:t>
            </a:r>
            <a:endParaRPr b="0" i="0" sz="1800" u="none" cap="none" strike="noStrike">
              <a:solidFill>
                <a:srgbClr val="0B22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4"/>
          <p:cNvSpPr txBox="1"/>
          <p:nvPr>
            <p:ph type="title"/>
          </p:nvPr>
        </p:nvSpPr>
        <p:spPr>
          <a:xfrm>
            <a:off x="311700" y="706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Material Técnico da </a:t>
            </a:r>
            <a:r>
              <a:rPr b="1" lang="pt-BR" sz="2120">
                <a:solidFill>
                  <a:srgbClr val="009CDE"/>
                </a:solidFill>
                <a:latin typeface="Montserrat"/>
                <a:ea typeface="Montserrat"/>
                <a:cs typeface="Montserrat"/>
                <a:sym typeface="Montserrat"/>
              </a:rPr>
              <a:t>Connect</a:t>
            </a: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Plug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34"/>
          <p:cNvSpPr txBox="1"/>
          <p:nvPr>
            <p:ph idx="1" type="body"/>
          </p:nvPr>
        </p:nvSpPr>
        <p:spPr>
          <a:xfrm>
            <a:off x="311700" y="1570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Objetivo deste Material:</a:t>
            </a:r>
            <a:endParaRPr b="1"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Este é um documento detalhado que explica o funcionamento, configurações, e melhores práticas para utilização da solução de software. Ele oferece instruções claras sobre equipamentos necessários, recursos, suporte , implementação. O objetivo é garantir que o cliente tenha autonomia e conhecimento necessário para  iniciar a implementação de forma eficaz, maximizando o valor e a eficiência que o nosso sistema proporciona.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38" name="Google Shape;138;p3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4"/>
          <p:cNvSpPr txBox="1"/>
          <p:nvPr/>
        </p:nvSpPr>
        <p:spPr>
          <a:xfrm>
            <a:off x="3807125" y="1849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slide_sempre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2"/>
          <p:cNvSpPr txBox="1"/>
          <p:nvPr/>
        </p:nvSpPr>
        <p:spPr>
          <a:xfrm>
            <a:off x="4923875" y="1054725"/>
            <a:ext cx="3147300" cy="3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Elgin M10 PRO</a:t>
            </a:r>
            <a:endParaRPr b="1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Com impressora acoplada</a:t>
            </a:r>
            <a:endParaRPr b="0" i="0" sz="15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Máquina de Cartão</a:t>
            </a:r>
            <a:endParaRPr b="1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Gertec PPC 930</a:t>
            </a:r>
            <a:endParaRPr b="0" i="0" sz="15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Gertec PPC 920 </a:t>
            </a:r>
            <a:endParaRPr b="0" i="0" sz="15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Ingenico IPP320</a:t>
            </a:r>
            <a:endParaRPr b="0" i="0" sz="15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Leitor de código de barras (Opcional)</a:t>
            </a:r>
            <a:endParaRPr b="1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HoneywellMS5145</a:t>
            </a:r>
            <a:endParaRPr b="0" i="0" sz="15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26" name="Google Shape;326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2"/>
          <p:cNvSpPr txBox="1"/>
          <p:nvPr/>
        </p:nvSpPr>
        <p:spPr>
          <a:xfrm>
            <a:off x="354100" y="-89975"/>
            <a:ext cx="3438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Autoatendimento</a:t>
            </a:r>
            <a:r>
              <a:rPr b="1" i="0" lang="pt-BR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M10</a:t>
            </a:r>
            <a:endParaRPr b="1" i="0" sz="1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8" name="Google Shape;328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175" y="1261173"/>
            <a:ext cx="3970463" cy="262115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2"/>
          <p:cNvSpPr txBox="1"/>
          <p:nvPr/>
        </p:nvSpPr>
        <p:spPr>
          <a:xfrm>
            <a:off x="269500" y="4629825"/>
            <a:ext cx="565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137"/>
                </a:solidFill>
                <a:latin typeface="Arial"/>
                <a:ea typeface="Arial"/>
                <a:cs typeface="Arial"/>
                <a:sym typeface="Arial"/>
              </a:rPr>
              <a:t>qtd_autoatendimento</a:t>
            </a:r>
            <a:endParaRPr b="0" i="0" sz="1800" u="none" cap="none" strike="noStrike">
              <a:solidFill>
                <a:srgbClr val="0B213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3"/>
          <p:cNvSpPr txBox="1"/>
          <p:nvPr/>
        </p:nvSpPr>
        <p:spPr>
          <a:xfrm>
            <a:off x="2521850" y="1816200"/>
            <a:ext cx="36201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Módulos Contratados</a:t>
            </a:r>
            <a:endParaRPr b="1" i="0" sz="2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53"/>
          <p:cNvSpPr txBox="1"/>
          <p:nvPr/>
        </p:nvSpPr>
        <p:spPr>
          <a:xfrm>
            <a:off x="4335450" y="7303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slide_sempre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4"/>
          <p:cNvSpPr txBox="1"/>
          <p:nvPr/>
        </p:nvSpPr>
        <p:spPr>
          <a:xfrm>
            <a:off x="354102" y="2536600"/>
            <a:ext cx="3171600" cy="16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450">
            <a:spAutoFit/>
          </a:bodyPr>
          <a:lstStyle/>
          <a:p>
            <a:pPr indent="-154305" lvl="0" marL="1543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Cadastros de clientes, produtos e fornecedores</a:t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4305" lvl="0" marL="154305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Controle de estoque</a:t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4305" lvl="0" marL="154305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Gestão financeira completa</a:t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4305" lvl="0" marL="154305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Notas fiscais</a:t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4305" lvl="0" marL="154305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Controle de produção</a:t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4305" lvl="0" marL="154305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Relatórios personalizados</a:t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5" name="Google Shape;345;p54"/>
          <p:cNvSpPr txBox="1"/>
          <p:nvPr>
            <p:ph idx="4294967295" type="title"/>
          </p:nvPr>
        </p:nvSpPr>
        <p:spPr>
          <a:xfrm>
            <a:off x="354100" y="1061100"/>
            <a:ext cx="36984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025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Ferramenta completa para  gerenciar empresas.</a:t>
            </a:r>
            <a:endParaRPr b="1"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1111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Otimiza, agiliza e organiza  todo processo de gestão,  vendas e produção</a:t>
            </a:r>
            <a:endParaRPr b="1"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6" name="Google Shape;346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56825" y="0"/>
            <a:ext cx="4755875" cy="475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4"/>
          <p:cNvSpPr txBox="1"/>
          <p:nvPr/>
        </p:nvSpPr>
        <p:spPr>
          <a:xfrm>
            <a:off x="354100" y="-89975"/>
            <a:ext cx="204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Sistema </a:t>
            </a:r>
            <a:r>
              <a:rPr b="1" i="0" lang="pt-BR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ERP</a:t>
            </a:r>
            <a:endParaRPr b="1" i="0" sz="1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54"/>
          <p:cNvSpPr txBox="1"/>
          <p:nvPr/>
        </p:nvSpPr>
        <p:spPr>
          <a:xfrm>
            <a:off x="3659500" y="326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slide_sempre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5"/>
          <p:cNvSpPr txBox="1"/>
          <p:nvPr/>
        </p:nvSpPr>
        <p:spPr>
          <a:xfrm>
            <a:off x="380850" y="1566575"/>
            <a:ext cx="4083900" cy="30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450">
            <a:spAutoFit/>
          </a:bodyPr>
          <a:lstStyle/>
          <a:p>
            <a:pPr indent="-154305" lvl="0" marL="15430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Registro de vendas via balcão, delivery, mesas e comandas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4305" lvl="0" marL="154305" marR="0" rtl="0" algn="just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Cadastro de clientes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4305" lvl="0" marL="154305" marR="0" rtl="0" algn="just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Recebimento de pedidos de integração delivery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4305" lvl="0" marL="154305" marR="0" rtl="0" algn="just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Inserção e remoção de crédito de clientes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4305" lvl="0" marL="154305" marR="0" rtl="0" algn="just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Sangria e reforço de dinheiro no caixa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4305" lvl="0" marL="154305" marR="0" rtl="0" algn="just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Devolução e troca de mercadorias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4305" lvl="0" marL="154305" marR="0" rtl="0" algn="just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Impressão de relatórios gerenciais de vendas, pedidos,  notas fiscais, cupons de troca e fechamento de caixa.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4305" lvl="0" marL="154305" marR="0" rtl="0" algn="just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Imagem de produto no PDV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4305" lvl="0" marL="154305" marR="0" rtl="0" algn="just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KDS - função exclusiva para monitoramento de pedidos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4305" lvl="0" marL="154305" marR="0" rtl="0" algn="just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Cada módulo PDV contratado já inclui um usuário.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7" name="Google Shape;357;p55"/>
          <p:cNvSpPr txBox="1"/>
          <p:nvPr>
            <p:ph idx="4294967295" type="title"/>
          </p:nvPr>
        </p:nvSpPr>
        <p:spPr>
          <a:xfrm>
            <a:off x="380850" y="407650"/>
            <a:ext cx="4025400" cy="1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9225">
            <a:spAutoFit/>
          </a:bodyPr>
          <a:lstStyle/>
          <a:p>
            <a:pPr indent="0" lvl="0" marL="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pt-BR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Programa OFFLINE para  operação da Frente de Caixa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8" name="Google Shape;35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5"/>
          <p:cNvSpPr txBox="1"/>
          <p:nvPr/>
        </p:nvSpPr>
        <p:spPr>
          <a:xfrm>
            <a:off x="354100" y="-89975"/>
            <a:ext cx="204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Sistema </a:t>
            </a:r>
            <a:r>
              <a:rPr b="1" i="0" lang="pt-BR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PDV</a:t>
            </a:r>
            <a:endParaRPr b="1" i="0" sz="1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0" name="Google Shape;360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40025" y="27074"/>
            <a:ext cx="4603975" cy="46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5"/>
          <p:cNvSpPr txBox="1"/>
          <p:nvPr/>
        </p:nvSpPr>
        <p:spPr>
          <a:xfrm>
            <a:off x="123150" y="46310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238"/>
                </a:solidFill>
                <a:latin typeface="Arial"/>
                <a:ea typeface="Arial"/>
                <a:cs typeface="Arial"/>
                <a:sym typeface="Arial"/>
              </a:rPr>
              <a:t>pdv_balcao</a:t>
            </a:r>
            <a:endParaRPr b="0" i="0" sz="1800" u="none" cap="none" strike="noStrike">
              <a:solidFill>
                <a:srgbClr val="0B22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/>
        </p:nvSpPr>
        <p:spPr>
          <a:xfrm>
            <a:off x="5087725" y="1059925"/>
            <a:ext cx="3657000" cy="31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Vantagens: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Maior mobilidade e comodidade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Mais agilidade no atendimento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BR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Observações:</a:t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Char char="●"/>
            </a:pPr>
            <a:r>
              <a:rPr b="0" i="0" lang="pt-BR" sz="1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Não possui as funções de Devolução/Troca,  Atendimento de mesas e Integração Delivery</a:t>
            </a:r>
            <a:endParaRPr b="0" i="0" sz="1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Char char="●"/>
            </a:pPr>
            <a:r>
              <a:rPr b="0" i="0" lang="pt-BR" sz="1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Impressora deve ser exclusivamente em rede</a:t>
            </a:r>
            <a:endParaRPr b="0" i="0" sz="1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Char char="●"/>
            </a:pPr>
            <a:r>
              <a:rPr b="0" i="0" lang="pt-BR" sz="1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Caso utilize SAT, necessita de um computador</a:t>
            </a:r>
            <a:endParaRPr b="0" i="0" sz="1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Char char="●"/>
            </a:pPr>
            <a:r>
              <a:rPr b="0" i="0" lang="pt-BR" sz="1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Para cada terminal deve-se contratar 1 PDV adicional</a:t>
            </a:r>
            <a:endParaRPr b="0" i="0" sz="1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i="0" lang="pt-B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Necessário computador disponível para realização da implementação e treinamento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5080" rtl="0" algn="just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0" i="0" lang="pt-BR" sz="11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Não é possível para os estados de Santa Catarina, Rio Grande do Sul e Mato Grosso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9" name="Google Shape;369;p56"/>
          <p:cNvSpPr txBox="1"/>
          <p:nvPr/>
        </p:nvSpPr>
        <p:spPr>
          <a:xfrm>
            <a:off x="5087725" y="236225"/>
            <a:ext cx="3657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850">
            <a:spAutoFit/>
          </a:bodyPr>
          <a:lstStyle/>
          <a:p>
            <a:pPr indent="0" lvl="0" marL="12700" marR="5080" rtl="0" algn="just">
              <a:lnSpc>
                <a:spcPct val="989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Operação de vendas do caixa  através de um dispositivo  Android (smartphones e  tablets)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0" name="Google Shape;370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6"/>
          <p:cNvSpPr txBox="1"/>
          <p:nvPr/>
        </p:nvSpPr>
        <p:spPr>
          <a:xfrm>
            <a:off x="354100" y="-89975"/>
            <a:ext cx="204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PDV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Android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2" name="Google Shape;372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746700"/>
            <a:ext cx="4797450" cy="36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6"/>
          <p:cNvSpPr txBox="1"/>
          <p:nvPr/>
        </p:nvSpPr>
        <p:spPr>
          <a:xfrm>
            <a:off x="301175" y="4152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238"/>
                </a:solidFill>
                <a:latin typeface="Arial"/>
                <a:ea typeface="Arial"/>
                <a:cs typeface="Arial"/>
                <a:sym typeface="Arial"/>
              </a:rPr>
              <a:t>pdv_balcao</a:t>
            </a:r>
            <a:endParaRPr b="0" i="0" sz="1800" u="none" cap="none" strike="noStrike">
              <a:solidFill>
                <a:srgbClr val="0B22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7"/>
          <p:cNvSpPr txBox="1"/>
          <p:nvPr/>
        </p:nvSpPr>
        <p:spPr>
          <a:xfrm>
            <a:off x="5146250" y="89600"/>
            <a:ext cx="3198000" cy="46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009BDB"/>
                </a:solidFill>
                <a:latin typeface="Roboto"/>
                <a:ea typeface="Roboto"/>
                <a:cs typeface="Roboto"/>
                <a:sym typeface="Roboto"/>
              </a:rPr>
              <a:t>Vantagens</a:t>
            </a:r>
            <a:endParaRPr b="1" i="0" sz="1500" u="none" cap="none" strike="noStrike">
              <a:solidFill>
                <a:srgbClr val="009B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Mobilidade</a:t>
            </a:r>
            <a:endParaRPr b="0" i="0" sz="15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Custo Reduzido</a:t>
            </a:r>
            <a:endParaRPr b="0" i="0" sz="15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Rapidez no atendimento</a:t>
            </a:r>
            <a:endParaRPr b="0" i="0" sz="15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009BDB"/>
                </a:solidFill>
                <a:latin typeface="Roboto"/>
                <a:ea typeface="Roboto"/>
                <a:cs typeface="Roboto"/>
                <a:sym typeface="Roboto"/>
              </a:rPr>
              <a:t>Especificações</a:t>
            </a:r>
            <a:endParaRPr b="1" i="0" sz="1500" u="none" cap="none" strike="noStrike">
              <a:solidFill>
                <a:srgbClr val="009B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Modelos:</a:t>
            </a:r>
            <a:endParaRPr b="0" i="0" sz="15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Light"/>
              <a:buChar char="-"/>
            </a:pPr>
            <a:r>
              <a:rPr b="0" i="0" lang="pt-BR" sz="15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Stone P2</a:t>
            </a:r>
            <a:endParaRPr b="0" i="0" sz="15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Light"/>
              <a:buChar char="-"/>
            </a:pPr>
            <a:r>
              <a:rPr b="0" i="0" lang="pt-BR" sz="15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Cielo LIO ON</a:t>
            </a:r>
            <a:endParaRPr b="0" i="0" sz="15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Light"/>
              <a:buChar char="-"/>
            </a:pPr>
            <a:r>
              <a:rPr b="0" i="0" lang="pt-BR" sz="15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Vindi</a:t>
            </a:r>
            <a:endParaRPr b="0" i="0" sz="15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Light"/>
              <a:buChar char="-"/>
            </a:pPr>
            <a:r>
              <a:rPr b="0" i="0" lang="pt-BR" sz="15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Safra Pay Smart (Ingenico A8)</a:t>
            </a:r>
            <a:endParaRPr b="0" i="0" sz="15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5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Aplicativo PDV Android</a:t>
            </a:r>
            <a:endParaRPr b="0" i="0" sz="15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5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(Não necessita TEF)</a:t>
            </a:r>
            <a:endParaRPr b="0" i="0" sz="15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8450" lvl="0" marL="457200" marR="5080" rtl="0" algn="just">
              <a:lnSpc>
                <a:spcPct val="118100"/>
              </a:lnSpc>
              <a:spcBef>
                <a:spcPts val="1495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Light"/>
              <a:buChar char="●"/>
            </a:pPr>
            <a:r>
              <a:rPr b="0" i="0" lang="pt-BR" sz="11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Não é possível para os estados de Santa Catarina, Rio Grande do Sul e Mato Grosso</a:t>
            </a:r>
            <a:endParaRPr b="0" i="0" sz="15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81" name="Google Shape;381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7"/>
          <p:cNvSpPr txBox="1"/>
          <p:nvPr/>
        </p:nvSpPr>
        <p:spPr>
          <a:xfrm>
            <a:off x="354100" y="-89975"/>
            <a:ext cx="243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POS</a:t>
            </a:r>
            <a:r>
              <a:rPr b="1" i="0" lang="pt-BR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Móvel</a:t>
            </a:r>
            <a:endParaRPr b="1" i="0" sz="1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3" name="Google Shape;383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0200" y="1114425"/>
            <a:ext cx="3886200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7"/>
          <p:cNvSpPr txBox="1"/>
          <p:nvPr/>
        </p:nvSpPr>
        <p:spPr>
          <a:xfrm>
            <a:off x="301175" y="4152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238"/>
                </a:solidFill>
                <a:latin typeface="Arial"/>
                <a:ea typeface="Arial"/>
                <a:cs typeface="Arial"/>
                <a:sym typeface="Arial"/>
              </a:rPr>
              <a:t>pdv_balcao</a:t>
            </a:r>
            <a:endParaRPr b="0" i="0" sz="1800" u="none" cap="none" strike="noStrike">
              <a:solidFill>
                <a:srgbClr val="0B22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305438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00" y="43522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8"/>
          <p:cNvSpPr txBox="1"/>
          <p:nvPr/>
        </p:nvSpPr>
        <p:spPr>
          <a:xfrm>
            <a:off x="5418825" y="711563"/>
            <a:ext cx="3453300" cy="3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Adquirentes 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Cielo - Cielo Lio e Cielo Lio ON</a:t>
            </a:r>
            <a:endParaRPr b="0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Stone - Smart POS P2</a:t>
            </a:r>
            <a:endParaRPr b="0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Vantagens: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54305" lvl="0" marL="154305" marR="0" rtl="0" algn="just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Mobilidade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4305" lvl="0" marL="154305" marR="0" rtl="0" algn="just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Custo Reduzido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4305" lvl="0" marL="154305" marR="0" rtl="0" algn="just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Rapidez no atendimento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4305" lvl="0" marL="154305" marR="0" rtl="0" algn="just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Possui TEF Integrado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Observações:</a:t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5080" rtl="0" algn="just">
              <a:lnSpc>
                <a:spcPct val="118100"/>
              </a:lnSpc>
              <a:spcBef>
                <a:spcPts val="149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Char char="●"/>
            </a:pPr>
            <a:r>
              <a:rPr b="0" i="0" lang="pt-BR" sz="1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Para utilizar o POS Móvel é necessário contratar 1 PDV  por equipamento adicional</a:t>
            </a:r>
            <a:endParaRPr b="0" i="0" sz="1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8450" lvl="0" marL="457200" marR="5080" rtl="0" algn="just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Char char="●"/>
            </a:pPr>
            <a:r>
              <a:rPr b="0" i="0" lang="pt-BR" sz="1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Só é possível utilizar Mesas e comandas dentro da POS caso também tenha um PDV 2.0 no local</a:t>
            </a:r>
            <a:endParaRPr b="0" i="0" sz="1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8450" lvl="0" marL="457200" marR="5080" rtl="0" algn="just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Char char="●"/>
            </a:pPr>
            <a:r>
              <a:rPr b="0" i="0" lang="pt-BR" sz="1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Não é possível para os estados de Santa Catarina, Rio Grande do Sul e Mato Grosso</a:t>
            </a:r>
            <a:endParaRPr b="0" i="0" sz="1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2" name="Google Shape;392;p58"/>
          <p:cNvSpPr txBox="1"/>
          <p:nvPr/>
        </p:nvSpPr>
        <p:spPr>
          <a:xfrm>
            <a:off x="5418825" y="0"/>
            <a:ext cx="33372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850">
            <a:spAutoFit/>
          </a:bodyPr>
          <a:lstStyle/>
          <a:p>
            <a:pPr indent="0" lvl="0" marL="12700" marR="5080" rtl="0" algn="just">
              <a:lnSpc>
                <a:spcPct val="989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Funciona como o PDV  Android, usado para realizar a  operação de vendas direto de  uma máquina de cartão.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3" name="Google Shape;393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8"/>
          <p:cNvSpPr txBox="1"/>
          <p:nvPr/>
        </p:nvSpPr>
        <p:spPr>
          <a:xfrm>
            <a:off x="354100" y="-89975"/>
            <a:ext cx="3987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Mesas e Comandas + Smart POS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5" name="Google Shape;395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4657" y="602725"/>
            <a:ext cx="3915393" cy="33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8"/>
          <p:cNvSpPr txBox="1"/>
          <p:nvPr/>
        </p:nvSpPr>
        <p:spPr>
          <a:xfrm>
            <a:off x="301175" y="4152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238"/>
                </a:solidFill>
                <a:latin typeface="Arial"/>
                <a:ea typeface="Arial"/>
                <a:cs typeface="Arial"/>
                <a:sym typeface="Arial"/>
              </a:rPr>
              <a:t>pdv_balcao</a:t>
            </a:r>
            <a:endParaRPr b="0" i="0" sz="1800" u="none" cap="none" strike="noStrike">
              <a:solidFill>
                <a:srgbClr val="0B22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9"/>
          <p:cNvSpPr txBox="1"/>
          <p:nvPr>
            <p:ph idx="4294967295" type="title"/>
          </p:nvPr>
        </p:nvSpPr>
        <p:spPr>
          <a:xfrm>
            <a:off x="4228700" y="228350"/>
            <a:ext cx="4088400" cy="15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6675">
            <a:spAutoFit/>
          </a:bodyPr>
          <a:lstStyle/>
          <a:p>
            <a:pPr indent="0" lvl="0" marL="0" marR="5080" rtl="0" algn="just">
              <a:lnSpc>
                <a:spcPct val="1181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b="1" lang="pt-BR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Monitoramento e organização de pedidos que serão  direcionados à produção do estabelecimento. O aplicativo  recebe pedidos do balcão, mesas e comandas, Delivery,  integração Delivery (exceto KDS Android), Autoatendimento,  PDV Android e Cardápio Digital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59"/>
          <p:cNvSpPr txBox="1"/>
          <p:nvPr/>
        </p:nvSpPr>
        <p:spPr>
          <a:xfrm>
            <a:off x="4228700" y="1867425"/>
            <a:ext cx="4088400" cy="26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Vantagens:</a:t>
            </a:r>
            <a:endParaRPr b="0" i="0" sz="1300" u="none" cap="none" strike="noStrik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68275" lvl="0" marL="450000" marR="0" rtl="0" algn="l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Gratuito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68275" lvl="0" marL="450000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Economia de papel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68275" lvl="0" marL="450000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Evita a perda de informações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68275" lvl="0" marL="450000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Organiza o ambiente de produção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68275" lvl="0" marL="450000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Funcionamento Offline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85725" lvl="0" marL="450000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Tipos de KDS:</a:t>
            </a:r>
            <a:endParaRPr b="0" i="0" sz="1300" u="none" cap="none" strike="noStrik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974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Produção (direcionado à produção de pedidos)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974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Expedição (direcionado ao garçom para separação e  organização dos pedidos)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05" name="Google Shape;405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9"/>
          <p:cNvSpPr txBox="1"/>
          <p:nvPr/>
        </p:nvSpPr>
        <p:spPr>
          <a:xfrm>
            <a:off x="354100" y="-89975"/>
            <a:ext cx="204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Sistema </a:t>
            </a:r>
            <a:r>
              <a:rPr b="1" i="0" lang="pt-BR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KDS</a:t>
            </a:r>
            <a:endParaRPr b="1" i="0" sz="1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7" name="Google Shape;407;p59"/>
          <p:cNvPicPr preferRelativeResize="0"/>
          <p:nvPr/>
        </p:nvPicPr>
        <p:blipFill rotWithShape="1">
          <a:blip r:embed="rId6">
            <a:alphaModFix/>
          </a:blip>
          <a:srcRect b="0" l="0" r="1641" t="0"/>
          <a:stretch/>
        </p:blipFill>
        <p:spPr>
          <a:xfrm>
            <a:off x="354100" y="931375"/>
            <a:ext cx="3939843" cy="28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9"/>
          <p:cNvSpPr txBox="1"/>
          <p:nvPr/>
        </p:nvSpPr>
        <p:spPr>
          <a:xfrm>
            <a:off x="853975" y="4133250"/>
            <a:ext cx="7126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Conheça O KDS</a:t>
            </a:r>
            <a:endParaRPr b="1" i="0" sz="1400" u="sng" cap="none" strike="noStrike">
              <a:solidFill>
                <a:srgbClr val="F7F7F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9" name="Google Shape;409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8925" y="4133250"/>
            <a:ext cx="404774" cy="404774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9"/>
          <p:cNvSpPr txBox="1"/>
          <p:nvPr/>
        </p:nvSpPr>
        <p:spPr>
          <a:xfrm>
            <a:off x="1050300" y="7826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slide_sempre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0"/>
          <p:cNvSpPr txBox="1"/>
          <p:nvPr/>
        </p:nvSpPr>
        <p:spPr>
          <a:xfrm>
            <a:off x="354100" y="1019183"/>
            <a:ext cx="3241800" cy="3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85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Ferramenta que possibilita os garçons a realizarem abertura de pedidos em mesas ou comandas através de um aparelho Android (smartphone ou tablet). O registro desses pedidos são enviados para o PDV, onde o operador de caixa também poderá ter acesso.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*Somente em aparelho Android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1750" marR="0" rtl="0" algn="just">
              <a:lnSpc>
                <a:spcPct val="100000"/>
              </a:lnSpc>
              <a:spcBef>
                <a:spcPts val="161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Vantagens: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4623" lvl="0" marL="225425" marR="0" rtl="0" algn="just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Real time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4623" lvl="0" marL="225425" marR="0" rtl="0" algn="just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Aplicativo de Garçom Gratuito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4623" lvl="0" marL="225425" marR="0" rtl="0" algn="just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Facilidade para os garçons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4623" lvl="0" marL="225425" marR="0" rtl="0" algn="just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Economia de papel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4623" lvl="0" marL="225425" marR="0" rtl="0" algn="just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Sem risco de extravio do pedido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18" name="Google Shape;418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0"/>
          <p:cNvSpPr txBox="1"/>
          <p:nvPr/>
        </p:nvSpPr>
        <p:spPr>
          <a:xfrm>
            <a:off x="354100" y="-89975"/>
            <a:ext cx="3507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Módulo  </a:t>
            </a:r>
            <a:r>
              <a:rPr b="1" i="0" lang="pt-BR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Mesas e Comandas</a:t>
            </a:r>
            <a:endParaRPr b="1" i="0" sz="1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0" name="Google Shape;420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29650" y="744363"/>
            <a:ext cx="4626450" cy="323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61200" y="2456057"/>
            <a:ext cx="1888525" cy="1688493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0"/>
          <p:cNvSpPr txBox="1"/>
          <p:nvPr/>
        </p:nvSpPr>
        <p:spPr>
          <a:xfrm>
            <a:off x="380000" y="4131125"/>
            <a:ext cx="33276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sng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60"/>
          <p:cNvSpPr txBox="1"/>
          <p:nvPr/>
        </p:nvSpPr>
        <p:spPr>
          <a:xfrm>
            <a:off x="758875" y="4299675"/>
            <a:ext cx="30528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Conheça Mesas &amp; Comandas 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4" name="Google Shape;424;p6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4100" y="4328850"/>
            <a:ext cx="404774" cy="40477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0"/>
          <p:cNvSpPr txBox="1"/>
          <p:nvPr/>
        </p:nvSpPr>
        <p:spPr>
          <a:xfrm>
            <a:off x="5115150" y="85050"/>
            <a:ext cx="324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check_controle_de_mesas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1"/>
          <p:cNvPicPr preferRelativeResize="0"/>
          <p:nvPr/>
        </p:nvPicPr>
        <p:blipFill rotWithShape="1">
          <a:blip r:embed="rId5">
            <a:alphaModFix/>
          </a:blip>
          <a:srcRect b="28115" l="0" r="0" t="28728"/>
          <a:stretch/>
        </p:blipFill>
        <p:spPr>
          <a:xfrm>
            <a:off x="301175" y="0"/>
            <a:ext cx="1888527" cy="791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1"/>
          <p:cNvSpPr txBox="1"/>
          <p:nvPr/>
        </p:nvSpPr>
        <p:spPr>
          <a:xfrm>
            <a:off x="354100" y="-83800"/>
            <a:ext cx="5018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Módulo 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Delivery 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61"/>
          <p:cNvSpPr txBox="1"/>
          <p:nvPr/>
        </p:nvSpPr>
        <p:spPr>
          <a:xfrm>
            <a:off x="354100" y="1066425"/>
            <a:ext cx="33141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Lançamento de pedidos de forma manual no PDV.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Benefícios: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Cupom com dados do cliente e endereço de entrega;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Organização de pedidos por status;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Relatórios separados de venda balcão/ delivery;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Cobrança de taxa de entrega configurável de forma fixa ou por bairros.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35" name="Google Shape;435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55450" y="261884"/>
            <a:ext cx="5233551" cy="4173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81965" y="2660150"/>
            <a:ext cx="1512912" cy="172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1"/>
          <p:cNvSpPr txBox="1"/>
          <p:nvPr/>
        </p:nvSpPr>
        <p:spPr>
          <a:xfrm>
            <a:off x="4280800" y="149425"/>
            <a:ext cx="48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check_Delivery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5"/>
          <p:cNvSpPr txBox="1"/>
          <p:nvPr/>
        </p:nvSpPr>
        <p:spPr>
          <a:xfrm>
            <a:off x="2761950" y="1996950"/>
            <a:ext cx="3620100" cy="11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Implementação e Treinamento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35"/>
          <p:cNvSpPr txBox="1"/>
          <p:nvPr/>
        </p:nvSpPr>
        <p:spPr>
          <a:xfrm>
            <a:off x="3721650" y="2408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slide_sempre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2"/>
          <p:cNvSpPr txBox="1"/>
          <p:nvPr>
            <p:ph idx="4294967295" type="title"/>
          </p:nvPr>
        </p:nvSpPr>
        <p:spPr>
          <a:xfrm>
            <a:off x="354100" y="542375"/>
            <a:ext cx="3704100" cy="3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0" lvl="0" marL="12700" marR="5080" rtl="0" algn="l">
              <a:lnSpc>
                <a:spcPct val="9842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5080" rtl="0" algn="l">
              <a:lnSpc>
                <a:spcPct val="9842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Gerenciar pedidos delivery  vindos de integrações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5080" rtl="0" algn="l">
              <a:lnSpc>
                <a:spcPct val="98421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Atualmente  temos 14 Integrações Ativas: 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5080" rtl="0" algn="l">
              <a:lnSpc>
                <a:spcPct val="98421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5080" rtl="0" algn="l">
              <a:lnSpc>
                <a:spcPct val="9842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lang="pt-BR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iFood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5080" rtl="0" algn="l">
              <a:lnSpc>
                <a:spcPct val="9842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lang="pt-BR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Delivery Direto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5080" rtl="0" algn="l">
              <a:lnSpc>
                <a:spcPct val="9842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lang="pt-BR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Rappi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5080" rtl="0" algn="l">
              <a:lnSpc>
                <a:spcPct val="9842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lang="pt-BR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Anota Aí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5080" rtl="0" algn="l">
              <a:lnSpc>
                <a:spcPct val="9842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lang="pt-BR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Neemo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5080" rtl="0" algn="l">
              <a:lnSpc>
                <a:spcPct val="9842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lang="pt-BR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Accon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5080" rtl="0" algn="l">
              <a:lnSpc>
                <a:spcPct val="9842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lang="pt-BR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Alloy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5080" rtl="0" algn="l">
              <a:lnSpc>
                <a:spcPct val="9842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lang="pt-BR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Aiqfome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5080" rtl="0" algn="l">
              <a:lnSpc>
                <a:spcPct val="9842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lang="pt-BR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Pede Pronto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5080" rtl="0" algn="l">
              <a:lnSpc>
                <a:spcPct val="9842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lang="pt-BR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EPadoca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5080" rtl="0" algn="l">
              <a:lnSpc>
                <a:spcPct val="9842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lang="pt-BR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Delivery VIP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5080" rtl="0" algn="l">
              <a:lnSpc>
                <a:spcPct val="9842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lang="pt-BR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Cardápio WEB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5080" rtl="0" algn="l">
              <a:lnSpc>
                <a:spcPct val="9842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lang="pt-BR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Belivery (WABIZ)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5080" rtl="0" algn="l">
              <a:lnSpc>
                <a:spcPct val="9842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lang="pt-BR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AtenaAi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5" name="Google Shape;445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23225" y="1134875"/>
            <a:ext cx="4332875" cy="319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2"/>
          <p:cNvSpPr txBox="1"/>
          <p:nvPr/>
        </p:nvSpPr>
        <p:spPr>
          <a:xfrm>
            <a:off x="354100" y="-89975"/>
            <a:ext cx="2713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Módulo </a:t>
            </a:r>
            <a:r>
              <a:rPr b="1" i="0" lang="pt-BR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Hub Delivery</a:t>
            </a:r>
            <a:endParaRPr b="1" i="0" sz="1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62"/>
          <p:cNvSpPr txBox="1"/>
          <p:nvPr/>
        </p:nvSpPr>
        <p:spPr>
          <a:xfrm>
            <a:off x="6164825" y="237900"/>
            <a:ext cx="28323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Conheça Hub Delivery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9" name="Google Shape;449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60050" y="237888"/>
            <a:ext cx="404774" cy="404774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2"/>
          <p:cNvSpPr txBox="1"/>
          <p:nvPr/>
        </p:nvSpPr>
        <p:spPr>
          <a:xfrm>
            <a:off x="2994925" y="143975"/>
            <a:ext cx="565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check_Hub_de_Delivery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3"/>
          <p:cNvSpPr txBox="1"/>
          <p:nvPr/>
        </p:nvSpPr>
        <p:spPr>
          <a:xfrm>
            <a:off x="354100" y="-89975"/>
            <a:ext cx="372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Módulo 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Produção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9" name="Google Shape;459;p63"/>
          <p:cNvPicPr preferRelativeResize="0"/>
          <p:nvPr/>
        </p:nvPicPr>
        <p:blipFill rotWithShape="1">
          <a:blip r:embed="rId6">
            <a:alphaModFix/>
          </a:blip>
          <a:srcRect b="10640" l="14980" r="0" t="15151"/>
          <a:stretch/>
        </p:blipFill>
        <p:spPr>
          <a:xfrm>
            <a:off x="4440875" y="550925"/>
            <a:ext cx="5411702" cy="377792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3"/>
          <p:cNvSpPr txBox="1"/>
          <p:nvPr/>
        </p:nvSpPr>
        <p:spPr>
          <a:xfrm>
            <a:off x="354100" y="602725"/>
            <a:ext cx="4379100" cy="4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Configuração de atributos (variações) para os produtos, como: tamanhos, cores, sabores, adicionais, opcionais, entre outros.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5F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É um produto que você utiliza matéria prima/insumo na produção, com esse  módulo  é possível fazer a ficha técnica do produto pelo sistema, assim toda vez que for feita uma venda os insumos serão debitados  automaticamente do estoque.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"Produção automática", e vai adicionar os componentes (previamente cadastrados como insumos) e definir a quantidade de insumos que será descontada na venda de 1 unidade deste produto.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Lembro que o estoque deverá ser alimentado pelos componentes. Pois o produto de produção automática vai debitar as quantidades definidas nos componentes.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61" name="Google Shape;461;p63"/>
          <p:cNvPicPr preferRelativeResize="0"/>
          <p:nvPr/>
        </p:nvPicPr>
        <p:blipFill rotWithShape="1">
          <a:blip r:embed="rId7">
            <a:alphaModFix/>
          </a:blip>
          <a:srcRect b="5896" l="1787" r="3119" t="10232"/>
          <a:stretch/>
        </p:blipFill>
        <p:spPr>
          <a:xfrm>
            <a:off x="5160400" y="1072650"/>
            <a:ext cx="3088173" cy="178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3"/>
          <p:cNvSpPr txBox="1"/>
          <p:nvPr/>
        </p:nvSpPr>
        <p:spPr>
          <a:xfrm>
            <a:off x="4123750" y="94875"/>
            <a:ext cx="504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check_producao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4"/>
          <p:cNvPicPr preferRelativeResize="0"/>
          <p:nvPr/>
        </p:nvPicPr>
        <p:blipFill rotWithShape="1">
          <a:blip r:embed="rId5">
            <a:alphaModFix/>
          </a:blip>
          <a:srcRect b="31375" l="0" r="0" t="28726"/>
          <a:stretch/>
        </p:blipFill>
        <p:spPr>
          <a:xfrm>
            <a:off x="301175" y="0"/>
            <a:ext cx="1888527" cy="731752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4"/>
          <p:cNvSpPr txBox="1"/>
          <p:nvPr/>
        </p:nvSpPr>
        <p:spPr>
          <a:xfrm>
            <a:off x="354100" y="-83800"/>
            <a:ext cx="5018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Módulo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Estoque em</a:t>
            </a: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Grade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64"/>
          <p:cNvSpPr txBox="1"/>
          <p:nvPr/>
        </p:nvSpPr>
        <p:spPr>
          <a:xfrm>
            <a:off x="354100" y="1274325"/>
            <a:ext cx="34443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Configuração de atributos (variações) para os produtos, como: tamanhos, cores, sabores, adicionais, opcionais, entre outros.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5F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pt-BR" sz="1300" u="none" cap="none" strike="noStrike">
                <a:solidFill>
                  <a:srgbClr val="FFF5F5"/>
                </a:solidFill>
                <a:latin typeface="Roboto Light"/>
                <a:ea typeface="Roboto Light"/>
                <a:cs typeface="Roboto Light"/>
                <a:sym typeface="Roboto Light"/>
              </a:rPr>
              <a:t>Benefícios:</a:t>
            </a:r>
            <a:endParaRPr b="0" i="0" sz="1300" u="none" cap="none" strike="noStrike">
              <a:solidFill>
                <a:srgbClr val="FFF5F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Controle de estoque simplificado;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Agilidade no atendimento.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72" name="Google Shape;472;p64"/>
          <p:cNvPicPr preferRelativeResize="0"/>
          <p:nvPr/>
        </p:nvPicPr>
        <p:blipFill rotWithShape="1">
          <a:blip r:embed="rId6">
            <a:alphaModFix/>
          </a:blip>
          <a:srcRect b="10640" l="14980" r="0" t="15151"/>
          <a:stretch/>
        </p:blipFill>
        <p:spPr>
          <a:xfrm>
            <a:off x="3462250" y="104200"/>
            <a:ext cx="6834376" cy="477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85200" y="2999900"/>
            <a:ext cx="1983601" cy="139182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4"/>
          <p:cNvSpPr txBox="1"/>
          <p:nvPr/>
        </p:nvSpPr>
        <p:spPr>
          <a:xfrm>
            <a:off x="3966700" y="218125"/>
            <a:ext cx="52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check_Estoque_em_Grade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5"/>
          <p:cNvSpPr txBox="1"/>
          <p:nvPr/>
        </p:nvSpPr>
        <p:spPr>
          <a:xfrm>
            <a:off x="5359400" y="2066850"/>
            <a:ext cx="3150600" cy="23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850">
            <a:spAutoFit/>
          </a:bodyPr>
          <a:lstStyle/>
          <a:p>
            <a:pPr indent="0" lvl="0" marL="12700" marR="5080" rtl="0" algn="l">
              <a:lnSpc>
                <a:spcPct val="989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Seu cliente poderá organizar  todos os documentos fiscais e  entregar para a contabilidade  de forma fácil e automática,  sem perder tempo.</a:t>
            </a:r>
            <a:endParaRPr b="1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01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Vantagens:</a:t>
            </a:r>
            <a:endParaRPr b="1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54305" lvl="0" marL="154305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</a:pPr>
            <a:r>
              <a:rPr b="0" i="0" lang="pt-BR" sz="14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Agilidade</a:t>
            </a:r>
            <a:endParaRPr b="0" i="0" sz="14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4305" lvl="0" marL="154305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</a:pPr>
            <a:r>
              <a:rPr b="0" i="0" lang="pt-BR" sz="14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Acompanhamento em tempo real</a:t>
            </a:r>
            <a:endParaRPr b="0" i="0" sz="14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4305" lvl="0" marL="154305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</a:pPr>
            <a:r>
              <a:rPr b="0" i="0" lang="pt-BR" sz="14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Organização e gerenciamento de pedidos em um só  lugar</a:t>
            </a:r>
            <a:endParaRPr b="0" i="0" sz="14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65"/>
          <p:cNvSpPr txBox="1"/>
          <p:nvPr/>
        </p:nvSpPr>
        <p:spPr>
          <a:xfrm>
            <a:off x="5359398" y="809000"/>
            <a:ext cx="3150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0" lvl="0" marL="12700" marR="5080" rtl="0" algn="l">
              <a:lnSpc>
                <a:spcPct val="984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 Facilita NFe consulta,  armazena e gerencia de forma  inteligente suas notas direto da  Sefaz. Ideal para automação e  gerenciamento de Notas Fiscais.</a:t>
            </a:r>
            <a:endParaRPr b="1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3" name="Google Shape;483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5"/>
          <p:cNvSpPr txBox="1"/>
          <p:nvPr/>
        </p:nvSpPr>
        <p:spPr>
          <a:xfrm>
            <a:off x="354100" y="-83800"/>
            <a:ext cx="372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Módulo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Facilita NFE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5" name="Google Shape;485;p65"/>
          <p:cNvPicPr preferRelativeResize="0"/>
          <p:nvPr/>
        </p:nvPicPr>
        <p:blipFill rotWithShape="1">
          <a:blip r:embed="rId6">
            <a:alphaModFix/>
          </a:blip>
          <a:srcRect b="0" l="0" r="882" t="0"/>
          <a:stretch/>
        </p:blipFill>
        <p:spPr>
          <a:xfrm>
            <a:off x="354100" y="1047099"/>
            <a:ext cx="4474926" cy="3419451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5"/>
          <p:cNvSpPr txBox="1"/>
          <p:nvPr/>
        </p:nvSpPr>
        <p:spPr>
          <a:xfrm>
            <a:off x="3053825" y="153775"/>
            <a:ext cx="565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check_Facilita_NFE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4098" y="-55555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6"/>
          <p:cNvSpPr txBox="1"/>
          <p:nvPr/>
        </p:nvSpPr>
        <p:spPr>
          <a:xfrm>
            <a:off x="428375" y="-111650"/>
            <a:ext cx="372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Módulo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Importação de XML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5" name="Google Shape;495;p66"/>
          <p:cNvSpPr txBox="1"/>
          <p:nvPr/>
        </p:nvSpPr>
        <p:spPr>
          <a:xfrm>
            <a:off x="520150" y="915550"/>
            <a:ext cx="3396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Possibilidade de fazer upload do arquivo XML da nota fiscal de uma compra recebida do fornecedor.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5F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66"/>
          <p:cNvSpPr txBox="1"/>
          <p:nvPr/>
        </p:nvSpPr>
        <p:spPr>
          <a:xfrm>
            <a:off x="520150" y="1617100"/>
            <a:ext cx="26415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Benefícios: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Cadastro automático do fornecedor;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Cadastro automático de produto novo;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Entrada no estoque da quantidade comprada, com fator de conversão para compra de caixas, venda em unidades;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Cadastro automático do financeiro (contas a pagar).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5F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97" name="Google Shape;497;p66"/>
          <p:cNvPicPr preferRelativeResize="0"/>
          <p:nvPr/>
        </p:nvPicPr>
        <p:blipFill rotWithShape="1">
          <a:blip r:embed="rId6">
            <a:alphaModFix/>
          </a:blip>
          <a:srcRect b="13674" l="17573" r="0" t="17828"/>
          <a:stretch/>
        </p:blipFill>
        <p:spPr>
          <a:xfrm>
            <a:off x="3932100" y="274175"/>
            <a:ext cx="6411551" cy="42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66"/>
          <p:cNvSpPr txBox="1"/>
          <p:nvPr/>
        </p:nvSpPr>
        <p:spPr>
          <a:xfrm>
            <a:off x="3760550" y="139600"/>
            <a:ext cx="540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check_Importacao_de_xml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7"/>
          <p:cNvPicPr preferRelativeResize="0"/>
          <p:nvPr/>
        </p:nvPicPr>
        <p:blipFill rotWithShape="1">
          <a:blip r:embed="rId5">
            <a:alphaModFix/>
          </a:blip>
          <a:srcRect b="30246" l="0" r="0" t="29857"/>
          <a:stretch/>
        </p:blipFill>
        <p:spPr>
          <a:xfrm>
            <a:off x="301175" y="20775"/>
            <a:ext cx="1888527" cy="731752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7"/>
          <p:cNvSpPr txBox="1"/>
          <p:nvPr/>
        </p:nvSpPr>
        <p:spPr>
          <a:xfrm>
            <a:off x="354100" y="-83800"/>
            <a:ext cx="195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Módulo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Fiscal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" name="Google Shape;507;p67"/>
          <p:cNvSpPr txBox="1"/>
          <p:nvPr/>
        </p:nvSpPr>
        <p:spPr>
          <a:xfrm>
            <a:off x="528925" y="832350"/>
            <a:ext cx="33642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Emissão de qualquer documento fiscal: Cupom fiscal (NFC-e e SAT) e Notas fiscais (danfe NF-e).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5F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Somos homologados com Sefaz de todos os Estados;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Emissão de cupom fiscal em contingência;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Simples e rápido;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Armazenamento de 5 anos no banco de dados;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67"/>
          <p:cNvSpPr txBox="1"/>
          <p:nvPr/>
        </p:nvSpPr>
        <p:spPr>
          <a:xfrm>
            <a:off x="4489779" y="1145475"/>
            <a:ext cx="35814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SÃO PAULO:</a:t>
            </a: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obrigatório uso do SAT para emissão em contingência (offline)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CEARÁ: </a:t>
            </a: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MFE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CERTIFICADO DIGITAL: </a:t>
            </a: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A1 (pode ser adquirido com a ConnectPlug por R$ 149,90)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PACOTES: </a:t>
            </a: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60, 120, 250, 3000 ou ilimitada.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Não é possível emitir sem algum pacote contratado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** SERÁ COBRADO R$ 1,50 A CADA NF QUE FOR EMITIDA A MAIS DO PACOTE CONTRATADO**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67"/>
          <p:cNvSpPr txBox="1"/>
          <p:nvPr/>
        </p:nvSpPr>
        <p:spPr>
          <a:xfrm>
            <a:off x="3417000" y="139600"/>
            <a:ext cx="565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check_notas_fiscais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8"/>
          <p:cNvPicPr preferRelativeResize="0"/>
          <p:nvPr/>
        </p:nvPicPr>
        <p:blipFill rotWithShape="1">
          <a:blip r:embed="rId5">
            <a:alphaModFix/>
          </a:blip>
          <a:srcRect b="26374" l="0" r="0" t="17378"/>
          <a:stretch/>
        </p:blipFill>
        <p:spPr>
          <a:xfrm>
            <a:off x="301175" y="-284425"/>
            <a:ext cx="1888527" cy="1031649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8"/>
          <p:cNvSpPr txBox="1"/>
          <p:nvPr/>
        </p:nvSpPr>
        <p:spPr>
          <a:xfrm>
            <a:off x="396725" y="-145050"/>
            <a:ext cx="4966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Conciliação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Bancária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68"/>
          <p:cNvSpPr txBox="1"/>
          <p:nvPr/>
        </p:nvSpPr>
        <p:spPr>
          <a:xfrm>
            <a:off x="396725" y="747225"/>
            <a:ext cx="3392400" cy="4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Importação do arquivo OFX do extrato bancário, para conciliação de pagamentos/ recebimentos que estão lançados no sistema, com o que tem de movimentação na conta bancária.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5F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Benefícios: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Busca de lançamentos automática e lançamento manual;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Conferência do que foi transacionado na maquininha e o que foi repassado pela adquirente. (Quando usado módulo de Contrato de Cartões e Outros);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Otimização de tempo;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Controle financeiro rico em detalhes.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19" name="Google Shape;519;p68"/>
          <p:cNvPicPr preferRelativeResize="0"/>
          <p:nvPr/>
        </p:nvPicPr>
        <p:blipFill rotWithShape="1">
          <a:blip r:embed="rId6">
            <a:alphaModFix/>
          </a:blip>
          <a:srcRect b="15104" l="14899" r="0" t="19074"/>
          <a:stretch/>
        </p:blipFill>
        <p:spPr>
          <a:xfrm>
            <a:off x="3714850" y="547650"/>
            <a:ext cx="6544026" cy="4048198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8"/>
          <p:cNvSpPr txBox="1"/>
          <p:nvPr/>
        </p:nvSpPr>
        <p:spPr>
          <a:xfrm>
            <a:off x="3456275" y="95975"/>
            <a:ext cx="565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check_conciliacao_bancaria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69"/>
          <p:cNvPicPr preferRelativeResize="0"/>
          <p:nvPr/>
        </p:nvPicPr>
        <p:blipFill rotWithShape="1">
          <a:blip r:embed="rId5">
            <a:alphaModFix/>
          </a:blip>
          <a:srcRect b="30825" l="0" r="0" t="17350"/>
          <a:stretch/>
        </p:blipFill>
        <p:spPr>
          <a:xfrm>
            <a:off x="301175" y="-208725"/>
            <a:ext cx="1888527" cy="950574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9"/>
          <p:cNvSpPr txBox="1"/>
          <p:nvPr/>
        </p:nvSpPr>
        <p:spPr>
          <a:xfrm>
            <a:off x="354100" y="-83800"/>
            <a:ext cx="5018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Contrato de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Cartões e Outros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9"/>
          <p:cNvSpPr txBox="1"/>
          <p:nvPr/>
        </p:nvSpPr>
        <p:spPr>
          <a:xfrm>
            <a:off x="354100" y="1063751"/>
            <a:ext cx="3054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Configuração das taxas e tarifas das adquirentes e demais contratos.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5F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pt-BR" sz="1300" u="none" cap="none" strike="noStrike">
                <a:solidFill>
                  <a:srgbClr val="FFF5F5"/>
                </a:solidFill>
                <a:latin typeface="Roboto Light"/>
                <a:ea typeface="Roboto Light"/>
                <a:cs typeface="Roboto Light"/>
                <a:sym typeface="Roboto Light"/>
              </a:rPr>
              <a:t>Benefícios:</a:t>
            </a:r>
            <a:endParaRPr b="0" i="0" sz="1300" u="none" cap="none" strike="noStrike">
              <a:solidFill>
                <a:srgbClr val="FFF5F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Contas a receber mais organizado;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Conferência rápida se está sendo recebido o valor acordado em contrato;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Agrupamento de valores.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30" name="Google Shape;530;p69"/>
          <p:cNvPicPr preferRelativeResize="0"/>
          <p:nvPr/>
        </p:nvPicPr>
        <p:blipFill rotWithShape="1">
          <a:blip r:embed="rId6">
            <a:alphaModFix/>
          </a:blip>
          <a:srcRect b="15041" l="17640" r="-653" t="17860"/>
          <a:stretch/>
        </p:blipFill>
        <p:spPr>
          <a:xfrm>
            <a:off x="3729175" y="434150"/>
            <a:ext cx="6298900" cy="4071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29044" y="3323850"/>
            <a:ext cx="1390198" cy="1181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9"/>
          <p:cNvSpPr txBox="1"/>
          <p:nvPr/>
        </p:nvSpPr>
        <p:spPr>
          <a:xfrm>
            <a:off x="4113925" y="153775"/>
            <a:ext cx="505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check_contratos_de_cartoes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70"/>
          <p:cNvPicPr preferRelativeResize="0"/>
          <p:nvPr/>
        </p:nvPicPr>
        <p:blipFill rotWithShape="1">
          <a:blip r:embed="rId5">
            <a:alphaModFix/>
          </a:blip>
          <a:srcRect b="29950" l="0" r="0" t="30150"/>
          <a:stretch/>
        </p:blipFill>
        <p:spPr>
          <a:xfrm>
            <a:off x="301175" y="26075"/>
            <a:ext cx="1888527" cy="731752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0"/>
          <p:cNvSpPr txBox="1"/>
          <p:nvPr/>
        </p:nvSpPr>
        <p:spPr>
          <a:xfrm>
            <a:off x="354100" y="-83800"/>
            <a:ext cx="5018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Ordem de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Serviço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1" name="Google Shape;541;p70"/>
          <p:cNvSpPr txBox="1"/>
          <p:nvPr/>
        </p:nvSpPr>
        <p:spPr>
          <a:xfrm>
            <a:off x="301175" y="929800"/>
            <a:ext cx="30885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Possibilidade de gerar e fazer a gestão de ordens de serviços dentro do sistema.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5F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pt-BR" sz="1300" u="none" cap="none" strike="noStrike">
                <a:solidFill>
                  <a:srgbClr val="FFF5F5"/>
                </a:solidFill>
                <a:latin typeface="Roboto Light"/>
                <a:ea typeface="Roboto Light"/>
                <a:cs typeface="Roboto Light"/>
                <a:sym typeface="Roboto Light"/>
              </a:rPr>
              <a:t>Benefícios:</a:t>
            </a:r>
            <a:endParaRPr b="0" i="0" sz="1300" u="none" cap="none" strike="noStrike">
              <a:solidFill>
                <a:srgbClr val="FFF5F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Gerenciar status da ordem de serviço;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Filtrar ordens de serviço por prazo, e cliente;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Envio da ordem de serviço para o email do cliente;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42" name="Google Shape;542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39050" y="608900"/>
            <a:ext cx="3857775" cy="3604701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0"/>
          <p:cNvSpPr txBox="1"/>
          <p:nvPr/>
        </p:nvSpPr>
        <p:spPr>
          <a:xfrm>
            <a:off x="3259950" y="119975"/>
            <a:ext cx="565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check_ordem_de_servico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71"/>
          <p:cNvPicPr preferRelativeResize="0"/>
          <p:nvPr/>
        </p:nvPicPr>
        <p:blipFill rotWithShape="1">
          <a:blip r:embed="rId5">
            <a:alphaModFix/>
          </a:blip>
          <a:srcRect b="30958" l="0" r="0" t="0"/>
          <a:stretch/>
        </p:blipFill>
        <p:spPr>
          <a:xfrm>
            <a:off x="301175" y="-526975"/>
            <a:ext cx="1888527" cy="1266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71"/>
          <p:cNvSpPr txBox="1"/>
          <p:nvPr/>
        </p:nvSpPr>
        <p:spPr>
          <a:xfrm>
            <a:off x="354100" y="-83800"/>
            <a:ext cx="5018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Relatório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Dinâmico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2" name="Google Shape;552;p71"/>
          <p:cNvSpPr txBox="1"/>
          <p:nvPr/>
        </p:nvSpPr>
        <p:spPr>
          <a:xfrm>
            <a:off x="535075" y="1182025"/>
            <a:ext cx="26415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Personalização de relatórios, a partir de tabelas principais, ex: vendas, clientes, produtos, compras, fornecedores, Motoboy, etc.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pt-BR" sz="1300" u="none" cap="none" strike="noStrike">
                <a:solidFill>
                  <a:srgbClr val="FFF5F5"/>
                </a:solidFill>
                <a:latin typeface="Roboto Light"/>
                <a:ea typeface="Roboto Light"/>
                <a:cs typeface="Roboto Light"/>
                <a:sym typeface="Roboto Light"/>
              </a:rPr>
              <a:t>Benefícios: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Maior assertividade;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Informações mais completas.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5F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53" name="Google Shape;553;p71"/>
          <p:cNvPicPr preferRelativeResize="0"/>
          <p:nvPr/>
        </p:nvPicPr>
        <p:blipFill rotWithShape="1">
          <a:blip r:embed="rId6">
            <a:alphaModFix/>
          </a:blip>
          <a:srcRect b="11617" l="10863" r="0" t="13614"/>
          <a:stretch/>
        </p:blipFill>
        <p:spPr>
          <a:xfrm>
            <a:off x="3176575" y="-2"/>
            <a:ext cx="6676838" cy="4479152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1"/>
          <p:cNvSpPr txBox="1"/>
          <p:nvPr/>
        </p:nvSpPr>
        <p:spPr>
          <a:xfrm>
            <a:off x="3210875" y="202850"/>
            <a:ext cx="565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check_relatorio_dinamico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6"/>
          <p:cNvSpPr txBox="1"/>
          <p:nvPr/>
        </p:nvSpPr>
        <p:spPr>
          <a:xfrm>
            <a:off x="354100" y="-89975"/>
            <a:ext cx="5331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Implementação e </a:t>
            </a:r>
            <a:r>
              <a:rPr b="1" i="0" lang="pt-BR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Treinamento</a:t>
            </a:r>
            <a:endParaRPr b="1" i="0" sz="1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36"/>
          <p:cNvSpPr txBox="1"/>
          <p:nvPr/>
        </p:nvSpPr>
        <p:spPr>
          <a:xfrm>
            <a:off x="354100" y="755675"/>
            <a:ext cx="7676100" cy="3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Contratei o sistema, e Agora?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-"/>
            </a:pPr>
            <a:r>
              <a:rPr b="1" i="0" lang="pt-BR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Primeiro Agendamento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-"/>
            </a:pPr>
            <a:r>
              <a:rPr b="0" i="0" lang="pt-BR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Após efetivada a ativação do plano, em um prazo de até 72 horas, nossa equipe de relacionamento irá entrar em contato para agendar o primeiro treinamento;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-"/>
            </a:pPr>
            <a:r>
              <a:rPr b="0" i="0" lang="pt-BR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esse primeiro contrato você deve assinar o Contrato que foi enviado para seu o  e-mail;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-"/>
            </a:pPr>
            <a:r>
              <a:rPr b="0" i="0" lang="pt-BR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 tiverem mais alguns dados extras necessários para o primeiro treinamento, eles vão mandar o que precisam.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-"/>
            </a:pPr>
            <a:r>
              <a:rPr b="1" i="0" lang="pt-BR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Primeiro Treinamento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-"/>
            </a:pPr>
            <a:r>
              <a:rPr b="0" i="0" lang="pt-BR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Comparecer ao treinamento no horário agendado;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-"/>
            </a:pPr>
            <a:r>
              <a:rPr b="0" i="0" lang="pt-BR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Deixar o Team Viewer instalado;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-"/>
            </a:pPr>
            <a:r>
              <a:rPr b="0" i="0" lang="pt-BR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Estar com todos os equipamentos que serão configurados.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6"/>
          <p:cNvSpPr txBox="1"/>
          <p:nvPr/>
        </p:nvSpPr>
        <p:spPr>
          <a:xfrm>
            <a:off x="4568550" y="2939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slide_sempre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72"/>
          <p:cNvSpPr txBox="1"/>
          <p:nvPr/>
        </p:nvSpPr>
        <p:spPr>
          <a:xfrm>
            <a:off x="123150" y="871675"/>
            <a:ext cx="45270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Soluções que permitem a redução de custos de operação, dando mais autonomia ao cliente, reduzindo erros de pedidos e melhorando a experiência de consumo. Além disso, é personalizável e compatível com diversos tamanho de telas como totens, monitores touch e tablets.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• Tendência mundial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• Customizável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• Redução de erros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• Otimização de custos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• Mais agilidade de atendimento, e no processo de venda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• Fortalecimento da marca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• Melhora a experiência do cliente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• Aumento de vendas e ticket médio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• "Vitrine Virtual" para divulgação de ações no seu PDV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• Fácil edição e fácil personalização.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2" name="Google Shape;562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72"/>
          <p:cNvSpPr txBox="1"/>
          <p:nvPr/>
        </p:nvSpPr>
        <p:spPr>
          <a:xfrm>
            <a:off x="354100" y="-89975"/>
            <a:ext cx="2713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Auto</a:t>
            </a:r>
            <a:r>
              <a:rPr b="1" i="0" lang="pt-BR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Atendimento</a:t>
            </a:r>
            <a:endParaRPr b="1" i="0" sz="1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4" name="Google Shape;564;p72"/>
          <p:cNvPicPr preferRelativeResize="0"/>
          <p:nvPr/>
        </p:nvPicPr>
        <p:blipFill rotWithShape="1">
          <a:blip r:embed="rId6">
            <a:alphaModFix/>
          </a:blip>
          <a:srcRect b="0" l="3212" r="0" t="0"/>
          <a:stretch/>
        </p:blipFill>
        <p:spPr>
          <a:xfrm>
            <a:off x="4421647" y="871675"/>
            <a:ext cx="4722352" cy="3316351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72"/>
          <p:cNvSpPr txBox="1"/>
          <p:nvPr/>
        </p:nvSpPr>
        <p:spPr>
          <a:xfrm>
            <a:off x="830700" y="4199925"/>
            <a:ext cx="39744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Conheça o Auto Atendimento CPlug</a:t>
            </a:r>
            <a:endParaRPr b="1" i="0" sz="1400" u="none" cap="none" strike="noStrike">
              <a:solidFill>
                <a:srgbClr val="F7F7F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6" name="Google Shape;566;p7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2725" y="4209450"/>
            <a:ext cx="404774" cy="404774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72"/>
          <p:cNvSpPr txBox="1"/>
          <p:nvPr/>
        </p:nvSpPr>
        <p:spPr>
          <a:xfrm>
            <a:off x="2975300" y="222500"/>
            <a:ext cx="565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qtd_autoatendimento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73"/>
          <p:cNvSpPr txBox="1"/>
          <p:nvPr/>
        </p:nvSpPr>
        <p:spPr>
          <a:xfrm>
            <a:off x="2350125" y="1175873"/>
            <a:ext cx="59559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Totem Padrão -</a:t>
            </a: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O cliente realiza a seleção de produtos no equipamento, efetuando o pagamento diretamente no totem.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Totem Self Checkout - </a:t>
            </a: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Solução onde o cliente "bipa" os produtos e realiza o seu pagamento com total autonomia.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Totem Híbrido - </a:t>
            </a: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 cliente pode "bipar" os produtos no totem, ou escolher os mesmos diretamente na tela, efetuando o seu pagamento.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Totem Comanda - </a:t>
            </a: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 cliente pode realizar o pagamento de sua comanda diretamente no totem, sem a necessidade de passar pelo caixa físico.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75" name="Google Shape;575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73"/>
          <p:cNvSpPr txBox="1"/>
          <p:nvPr/>
        </p:nvSpPr>
        <p:spPr>
          <a:xfrm>
            <a:off x="354100" y="-83800"/>
            <a:ext cx="372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Auto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Atendimento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7" name="Google Shape;577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75040" y="1377816"/>
            <a:ext cx="456212" cy="456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75050" y="1990388"/>
            <a:ext cx="456200" cy="4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75050" y="2602946"/>
            <a:ext cx="456200" cy="45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7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50742" y="3161349"/>
            <a:ext cx="504799" cy="512411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73"/>
          <p:cNvSpPr txBox="1"/>
          <p:nvPr/>
        </p:nvSpPr>
        <p:spPr>
          <a:xfrm>
            <a:off x="3309025" y="183225"/>
            <a:ext cx="565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qtd_autoatendimento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08300" y="324061"/>
            <a:ext cx="2527400" cy="449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4"/>
          <p:cNvSpPr txBox="1"/>
          <p:nvPr/>
        </p:nvSpPr>
        <p:spPr>
          <a:xfrm>
            <a:off x="354100" y="-83800"/>
            <a:ext cx="372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Auto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Atendimento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" name="Google Shape;591;p74"/>
          <p:cNvSpPr txBox="1"/>
          <p:nvPr/>
        </p:nvSpPr>
        <p:spPr>
          <a:xfrm>
            <a:off x="5959300" y="359925"/>
            <a:ext cx="320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qtd_autoatendimento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5"/>
          <p:cNvPicPr preferRelativeResize="0"/>
          <p:nvPr/>
        </p:nvPicPr>
        <p:blipFill rotWithShape="1">
          <a:blip r:embed="rId5">
            <a:alphaModFix/>
          </a:blip>
          <a:srcRect b="33508" l="0" r="0" t="28725"/>
          <a:stretch/>
        </p:blipFill>
        <p:spPr>
          <a:xfrm>
            <a:off x="301175" y="0"/>
            <a:ext cx="1888527" cy="69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5"/>
          <p:cNvSpPr txBox="1"/>
          <p:nvPr/>
        </p:nvSpPr>
        <p:spPr>
          <a:xfrm>
            <a:off x="354100" y="-83800"/>
            <a:ext cx="4377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TEF -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Transação Eletrônica de Fundos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p75"/>
          <p:cNvSpPr txBox="1"/>
          <p:nvPr/>
        </p:nvSpPr>
        <p:spPr>
          <a:xfrm>
            <a:off x="6370500" y="1638950"/>
            <a:ext cx="2641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Benefícios: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Venda rápida;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Sem erro de valor e método de pagamento;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Fechamento de caixa mais assertivo;</a:t>
            </a:r>
            <a:endParaRPr b="0" i="0" sz="1300" u="none" cap="none" strike="noStrike">
              <a:solidFill>
                <a:srgbClr val="FFF5F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01" name="Google Shape;601;p75"/>
          <p:cNvSpPr txBox="1"/>
          <p:nvPr/>
        </p:nvSpPr>
        <p:spPr>
          <a:xfrm>
            <a:off x="354100" y="1063350"/>
            <a:ext cx="26415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Integração do PDV com a maquininha de cartão (pin pad).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br>
              <a:rPr b="1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INTEGRADORA PARCEIRA:</a:t>
            </a: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Sitef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PINPAD</a:t>
            </a: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pode ser solicitado com a própria adquirente/ banco em comodato, ou pode ser comprada e vincular a adquirente de sua preferência. Modelos compatíveis: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Gertec PPC 930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Gertec PPC920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Ingenico iPP 320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5F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02" name="Google Shape;602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60062" y="1307263"/>
            <a:ext cx="2803076" cy="2803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8235"/>
              </a:srgbClr>
            </a:outerShdw>
          </a:effectLst>
        </p:spPr>
      </p:pic>
      <p:sp>
        <p:nvSpPr>
          <p:cNvPr id="603" name="Google Shape;603;p75"/>
          <p:cNvSpPr txBox="1"/>
          <p:nvPr/>
        </p:nvSpPr>
        <p:spPr>
          <a:xfrm>
            <a:off x="5370350" y="188675"/>
            <a:ext cx="379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qtd_autoatendimento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5"/>
          <p:cNvSpPr txBox="1"/>
          <p:nvPr/>
        </p:nvSpPr>
        <p:spPr>
          <a:xfrm>
            <a:off x="5478325" y="630400"/>
            <a:ext cx="368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qtd_tef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76"/>
          <p:cNvPicPr preferRelativeResize="0"/>
          <p:nvPr/>
        </p:nvPicPr>
        <p:blipFill rotWithShape="1">
          <a:blip r:embed="rId5">
            <a:alphaModFix/>
          </a:blip>
          <a:srcRect b="30246" l="0" r="0" t="29857"/>
          <a:stretch/>
        </p:blipFill>
        <p:spPr>
          <a:xfrm>
            <a:off x="301175" y="20775"/>
            <a:ext cx="1888527" cy="731752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76"/>
          <p:cNvSpPr txBox="1"/>
          <p:nvPr/>
        </p:nvSpPr>
        <p:spPr>
          <a:xfrm>
            <a:off x="301204" y="-68675"/>
            <a:ext cx="2543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Adquirentes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SITEF 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3" name="Google Shape;613;p76"/>
          <p:cNvSpPr txBox="1"/>
          <p:nvPr/>
        </p:nvSpPr>
        <p:spPr>
          <a:xfrm>
            <a:off x="562525" y="922450"/>
            <a:ext cx="33642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BANCOS CREDENCIADOS À FISERV / SITEF EXPRESS PARA TRANSAÇÕES PIX - Homologados pela CPLug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Banco VerdeCard / Quero Quero Pag</a:t>
            </a:r>
            <a:b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Banco Santander</a:t>
            </a:r>
            <a:b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Banco Bradesco</a:t>
            </a:r>
            <a:b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Banco SICOOB</a:t>
            </a:r>
            <a:b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Banco do Brasil</a:t>
            </a:r>
            <a:b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Banco SICREDI</a:t>
            </a:r>
            <a:b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Itaú Unibanco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14" name="Google Shape;614;p76"/>
          <p:cNvSpPr txBox="1"/>
          <p:nvPr/>
        </p:nvSpPr>
        <p:spPr>
          <a:xfrm>
            <a:off x="4656050" y="922450"/>
            <a:ext cx="43815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Bancos não homologados, porém com possibilidade de tentativa de configuração junto a FISERV / SITEF EXPRESS, sem garantia de funcionamento:</a:t>
            </a:r>
            <a:endParaRPr b="0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0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Ailos</a:t>
            </a:r>
            <a:br>
              <a:rPr b="0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Banco Original</a:t>
            </a:r>
            <a:br>
              <a:rPr b="0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Cielo</a:t>
            </a:r>
            <a:br>
              <a:rPr b="0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Efí (Gerencianet)</a:t>
            </a:r>
            <a:br>
              <a:rPr b="0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Mercado Pago </a:t>
            </a:r>
            <a:br>
              <a:rPr b="0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PagSeguro PagBank</a:t>
            </a:r>
            <a:br>
              <a:rPr b="0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Realize CFI</a:t>
            </a:r>
            <a:br>
              <a:rPr b="0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Senff</a:t>
            </a:r>
            <a:br>
              <a:rPr b="0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Tribanco</a:t>
            </a:r>
            <a:br>
              <a:rPr b="0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Unicred</a:t>
            </a:r>
            <a:endParaRPr b="0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" name="Google Shape;615;p76"/>
          <p:cNvSpPr txBox="1"/>
          <p:nvPr/>
        </p:nvSpPr>
        <p:spPr>
          <a:xfrm>
            <a:off x="5370350" y="188675"/>
            <a:ext cx="379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qtd_autoatendimento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76"/>
          <p:cNvSpPr txBox="1"/>
          <p:nvPr/>
        </p:nvSpPr>
        <p:spPr>
          <a:xfrm>
            <a:off x="5478325" y="630400"/>
            <a:ext cx="368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qtd_tef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77"/>
          <p:cNvPicPr preferRelativeResize="0"/>
          <p:nvPr/>
        </p:nvPicPr>
        <p:blipFill rotWithShape="1">
          <a:blip r:embed="rId5">
            <a:alphaModFix/>
          </a:blip>
          <a:srcRect b="33501" l="0" r="0" t="28729"/>
          <a:stretch/>
        </p:blipFill>
        <p:spPr>
          <a:xfrm>
            <a:off x="301175" y="0"/>
            <a:ext cx="1888527" cy="69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77"/>
          <p:cNvSpPr txBox="1"/>
          <p:nvPr/>
        </p:nvSpPr>
        <p:spPr>
          <a:xfrm>
            <a:off x="354100" y="-83800"/>
            <a:ext cx="5018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SmartTEF -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Transação Eletrônica de Fundos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5" name="Google Shape;625;p77"/>
          <p:cNvSpPr txBox="1"/>
          <p:nvPr/>
        </p:nvSpPr>
        <p:spPr>
          <a:xfrm>
            <a:off x="424231" y="645075"/>
            <a:ext cx="4042500" cy="46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Integração do PDV com a maquininha de cartão (pin pad móvel).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Benefícios: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Maior mobilidade;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Venda rápida;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Sem erro de valor e método de pagamento;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Fechamento de caixa mais assertivo;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3850" lvl="0" marL="457200" marR="5080" rtl="0" algn="just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Não é possível para os estados de Santa Catarina, Rio Grande do Sul e Mato Grosso</a:t>
            </a:r>
            <a:endParaRPr b="0" i="0" sz="15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INTEGRADORA PARCEIRA:</a:t>
            </a: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VINDI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CIELO - LIO ON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SAFRA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PAGSeguro - P2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VERO - L300, GPOS 700, SUNMI P2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STONE - P2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5F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26" name="Google Shape;626;p77"/>
          <p:cNvPicPr preferRelativeResize="0"/>
          <p:nvPr/>
        </p:nvPicPr>
        <p:blipFill rotWithShape="1">
          <a:blip r:embed="rId6">
            <a:alphaModFix/>
          </a:blip>
          <a:srcRect b="0" l="36096" r="33466" t="15697"/>
          <a:stretch/>
        </p:blipFill>
        <p:spPr>
          <a:xfrm>
            <a:off x="5933200" y="559075"/>
            <a:ext cx="1411649" cy="39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7"/>
          <p:cNvSpPr txBox="1"/>
          <p:nvPr/>
        </p:nvSpPr>
        <p:spPr>
          <a:xfrm>
            <a:off x="5704100" y="80700"/>
            <a:ext cx="346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qtd_smarttef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78"/>
          <p:cNvSpPr txBox="1"/>
          <p:nvPr/>
        </p:nvSpPr>
        <p:spPr>
          <a:xfrm>
            <a:off x="5478125" y="2268500"/>
            <a:ext cx="3238800" cy="21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Vantagens: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54305" lvl="0" marL="1543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Maior autonomia e comodidade para o cliente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4305" lvl="0" marL="154305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Configuração e personalização de cores e imagens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4305" lvl="0" marL="154305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Função Chamar Garçom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4305" lvl="0" marL="154305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Função Fechamento de Conta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4305" lvl="0" marL="154305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Leitor QR Code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35" name="Google Shape;635;p78"/>
          <p:cNvSpPr txBox="1"/>
          <p:nvPr/>
        </p:nvSpPr>
        <p:spPr>
          <a:xfrm>
            <a:off x="5441375" y="929809"/>
            <a:ext cx="3312300" cy="12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850">
            <a:spAutoFit/>
          </a:bodyPr>
          <a:lstStyle/>
          <a:p>
            <a:pPr indent="0" lvl="0" marL="12700" marR="5080" rtl="0" algn="just">
              <a:lnSpc>
                <a:spcPct val="989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Aplicativo que possibilita os  clientes a realizarem pedidos  direto da mesa que estiver  sentado, sem a necessidade  de se locomover até o caixa  ou solicitar o atendimento de  um garçom.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6" name="Google Shape;636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78"/>
          <p:cNvSpPr txBox="1"/>
          <p:nvPr/>
        </p:nvSpPr>
        <p:spPr>
          <a:xfrm>
            <a:off x="354100" y="-89975"/>
            <a:ext cx="372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Cardápio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Digital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8" name="Google Shape;638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4300" y="999863"/>
            <a:ext cx="4286976" cy="3143767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8"/>
          <p:cNvSpPr txBox="1"/>
          <p:nvPr/>
        </p:nvSpPr>
        <p:spPr>
          <a:xfrm>
            <a:off x="3367925" y="153775"/>
            <a:ext cx="565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qtd_cardapio_digital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79"/>
          <p:cNvSpPr txBox="1"/>
          <p:nvPr/>
        </p:nvSpPr>
        <p:spPr>
          <a:xfrm>
            <a:off x="5027100" y="1446475"/>
            <a:ext cx="3729000" cy="23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Um aplicativo que permite a visualização do cardápio digital e a realização de pedidos diretamente pelo celular. Conta também com a funcionalidade de cadastro de novos clientes para ações específicas.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Basta disponibilizar um QR Code para que a solução seja utilizada, proporcionando mais autonomia, agilidade e facilidade para o seu estabelecimento e para o seu cliente final.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7" name="Google Shape;647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79"/>
          <p:cNvSpPr txBox="1"/>
          <p:nvPr/>
        </p:nvSpPr>
        <p:spPr>
          <a:xfrm>
            <a:off x="354100" y="-89975"/>
            <a:ext cx="372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Smart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Menu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9" name="Google Shape;649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175" y="693422"/>
            <a:ext cx="4548401" cy="4041579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9"/>
          <p:cNvSpPr txBox="1"/>
          <p:nvPr/>
        </p:nvSpPr>
        <p:spPr>
          <a:xfrm>
            <a:off x="3740925" y="153775"/>
            <a:ext cx="542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check_smartmenu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80"/>
          <p:cNvSpPr txBox="1"/>
          <p:nvPr/>
        </p:nvSpPr>
        <p:spPr>
          <a:xfrm>
            <a:off x="4763650" y="894050"/>
            <a:ext cx="3777000" cy="26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 o módulo Backup Real Time, todas as comandas criadas e utilizadas no seu estabelecimento são salvas em tempo real na nuvem, proporcionando muito mais segurança e proteção de dados, garantindo que todas as informações de consumo/compra não serão perdidas caso haja algum imprevisto operacional. </a:t>
            </a:r>
            <a:endParaRPr b="1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Além disso, é possível fazer a gestão de todas as suas mesas e comandas em tempo real , de onde vocês estiver!</a:t>
            </a:r>
            <a:endParaRPr b="1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8" name="Google Shape;658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80"/>
          <p:cNvSpPr txBox="1"/>
          <p:nvPr/>
        </p:nvSpPr>
        <p:spPr>
          <a:xfrm>
            <a:off x="354100" y="-89975"/>
            <a:ext cx="372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Backup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Real Time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0" name="Google Shape;660;p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175" y="778075"/>
            <a:ext cx="4202950" cy="395077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80"/>
          <p:cNvSpPr txBox="1"/>
          <p:nvPr/>
        </p:nvSpPr>
        <p:spPr>
          <a:xfrm>
            <a:off x="3485725" y="153775"/>
            <a:ext cx="565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check_backup_real_time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81"/>
          <p:cNvSpPr txBox="1"/>
          <p:nvPr/>
        </p:nvSpPr>
        <p:spPr>
          <a:xfrm>
            <a:off x="354100" y="608900"/>
            <a:ext cx="45318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Atualização automática de cadastro novo, ou alteração de produtos nos PDVs (android e windows), totem de autoatendimento e cardápio digital.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Benefícios: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Em cenários onde existem atualizações frequentes relacionadas a produtos, sejam novos produtos ou atualização em valores de venda, utilizando este módulo será possível  simplificar a atualização sem a necessidade de sincronização nos respectivos aplicativos.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Nas configurações de estoque será possível especificar que o sistema alerte sobre um produto com  ESTOQUE NEGATIVO  e ainda assim bloquear a venda de produtos com estoque zerado ou negativo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Ao tentar realizar uma venda de um produto sem estoque será exibido a mensagem de bloqueio de venda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69" name="Google Shape;669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81"/>
          <p:cNvSpPr txBox="1"/>
          <p:nvPr/>
        </p:nvSpPr>
        <p:spPr>
          <a:xfrm>
            <a:off x="354100" y="-89975"/>
            <a:ext cx="5204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Módulo 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Atualização em Tempo Real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1" name="Google Shape;671;p81"/>
          <p:cNvPicPr preferRelativeResize="0"/>
          <p:nvPr/>
        </p:nvPicPr>
        <p:blipFill rotWithShape="1">
          <a:blip r:embed="rId6">
            <a:alphaModFix/>
          </a:blip>
          <a:srcRect b="14226" l="18453" r="0" t="19721"/>
          <a:stretch/>
        </p:blipFill>
        <p:spPr>
          <a:xfrm>
            <a:off x="4935125" y="482013"/>
            <a:ext cx="5244252" cy="33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57641" y="3154951"/>
            <a:ext cx="1142999" cy="1078273"/>
          </a:xfrm>
          <a:prstGeom prst="rect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3" name="Google Shape;673;p81"/>
          <p:cNvSpPr txBox="1"/>
          <p:nvPr/>
        </p:nvSpPr>
        <p:spPr>
          <a:xfrm>
            <a:off x="4516375" y="153775"/>
            <a:ext cx="465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check_att_tempo_real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7"/>
          <p:cNvSpPr txBox="1"/>
          <p:nvPr/>
        </p:nvSpPr>
        <p:spPr>
          <a:xfrm>
            <a:off x="354100" y="-89975"/>
            <a:ext cx="5331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Implementação e </a:t>
            </a:r>
            <a:r>
              <a:rPr b="1" i="0" lang="pt-BR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Treinamento</a:t>
            </a:r>
            <a:endParaRPr b="1" i="0" sz="1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37"/>
          <p:cNvSpPr txBox="1"/>
          <p:nvPr/>
        </p:nvSpPr>
        <p:spPr>
          <a:xfrm>
            <a:off x="1113750" y="685775"/>
            <a:ext cx="6916500" cy="3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Pacote de Agendamentos de Treinamento 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Planos até </a:t>
            </a: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R$269,89</a:t>
            </a: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- 4 agendamentos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Planos de  </a:t>
            </a: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R$269,90</a:t>
            </a: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R$469,89</a:t>
            </a: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- 6 agendamentos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Plano de </a:t>
            </a: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R$469,90</a:t>
            </a: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R$669,89</a:t>
            </a: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- 7 agendamentos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Planos acima de </a:t>
            </a: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R$669,90</a:t>
            </a: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- 8 agendamentos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Módulo Programa de Fidelidade - 3 Agendamentos adicionais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Módulo BI - 2 Agendamentos Adicionais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➢"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Cada sessão de treinamento tem duração de 1 hora e 30 minutos;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➢"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pacote de treinamento é válido por 30 dias, durante o período de implantação;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➢"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 caso de ausência no horário agendado, o treinamento será descontado do seu pacote;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➢"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Cancelamentos devem ser informados com, no mínimo, 1 dia de antecedência;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➢"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É necessário ter um computador disponível para a implementação e realização do treinamento.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Obs: É possível contratar treinamentos adicionais por </a:t>
            </a:r>
            <a:r>
              <a:rPr b="1" i="0" lang="pt-BR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R$199,00</a:t>
            </a:r>
            <a:r>
              <a:rPr b="0" i="0" lang="pt-BR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por sessão agendada</a:t>
            </a:r>
            <a:endParaRPr b="0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7"/>
          <p:cNvSpPr txBox="1"/>
          <p:nvPr/>
        </p:nvSpPr>
        <p:spPr>
          <a:xfrm>
            <a:off x="5563050" y="2952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slide_sempre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82"/>
          <p:cNvSpPr txBox="1"/>
          <p:nvPr/>
        </p:nvSpPr>
        <p:spPr>
          <a:xfrm>
            <a:off x="5083250" y="2468275"/>
            <a:ext cx="28452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4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Vantagens: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54305" lvl="0" marL="1543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Maior segurança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4305" lvl="0" marL="154305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Ferramenta gratuita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4305" lvl="0" marL="154305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Sem prejuízos ou erros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81" name="Google Shape;681;p82"/>
          <p:cNvSpPr txBox="1"/>
          <p:nvPr/>
        </p:nvSpPr>
        <p:spPr>
          <a:xfrm>
            <a:off x="5083250" y="1209799"/>
            <a:ext cx="33903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850">
            <a:spAutoFit/>
          </a:bodyPr>
          <a:lstStyle/>
          <a:p>
            <a:pPr indent="0" lvl="0" marL="12700" marR="5080" rtl="0" algn="just">
              <a:lnSpc>
                <a:spcPct val="989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Validar se a comanda está  liberada ou bloqueada  visualizar o histórico de  comandas validadas realizar a  leitura da comanda via QR  Code ou Código de Barras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2" name="Google Shape;682;p82"/>
          <p:cNvSpPr txBox="1"/>
          <p:nvPr/>
        </p:nvSpPr>
        <p:spPr>
          <a:xfrm>
            <a:off x="301175" y="-79100"/>
            <a:ext cx="372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Conferência de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Comandas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3" name="Google Shape;683;p82"/>
          <p:cNvPicPr preferRelativeResize="0"/>
          <p:nvPr/>
        </p:nvPicPr>
        <p:blipFill rotWithShape="1">
          <a:blip r:embed="rId5">
            <a:alphaModFix/>
          </a:blip>
          <a:srcRect b="0" l="0" r="1176" t="0"/>
          <a:stretch/>
        </p:blipFill>
        <p:spPr>
          <a:xfrm>
            <a:off x="518175" y="1132188"/>
            <a:ext cx="4097126" cy="287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82"/>
          <p:cNvSpPr txBox="1"/>
          <p:nvPr/>
        </p:nvSpPr>
        <p:spPr>
          <a:xfrm>
            <a:off x="-1059025" y="1655600"/>
            <a:ext cx="565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82"/>
          <p:cNvSpPr txBox="1"/>
          <p:nvPr/>
        </p:nvSpPr>
        <p:spPr>
          <a:xfrm>
            <a:off x="4585100" y="340275"/>
            <a:ext cx="458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check_controle_de_mesas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83"/>
          <p:cNvSpPr txBox="1"/>
          <p:nvPr/>
        </p:nvSpPr>
        <p:spPr>
          <a:xfrm>
            <a:off x="5160775" y="1755838"/>
            <a:ext cx="1836900" cy="21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450">
            <a:spAutoFit/>
          </a:bodyPr>
          <a:lstStyle/>
          <a:p>
            <a:pPr indent="-154305" lvl="0" marL="1543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Real time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4305" lvl="0" marL="154305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Funciona em sistema IOS e Android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4305" lvl="0" marL="154305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Comparação de vendas entre filiais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4305" lvl="0" marL="154305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Acompanhamento de atendimentos de mesas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4305" lvl="0" marL="154305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●"/>
            </a:pPr>
            <a:r>
              <a:rPr b="0" i="0" lang="pt-BR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Percentual de faturamento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93" name="Google Shape;693;p83"/>
          <p:cNvSpPr txBox="1"/>
          <p:nvPr/>
        </p:nvSpPr>
        <p:spPr>
          <a:xfrm>
            <a:off x="5160775" y="602725"/>
            <a:ext cx="34683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0" lvl="0" marL="12700" marR="5080" rtl="0" algn="just">
              <a:lnSpc>
                <a:spcPct val="984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Acompanhamento da  operação em tempo real. É  possível visualizar e conferir  as vendas e os atendimentos  das mesas através de u m  smartphone</a:t>
            </a:r>
            <a:endParaRPr b="1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4" name="Google Shape;694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83"/>
          <p:cNvSpPr txBox="1"/>
          <p:nvPr/>
        </p:nvSpPr>
        <p:spPr>
          <a:xfrm>
            <a:off x="354100" y="-89975"/>
            <a:ext cx="2486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App </a:t>
            </a:r>
            <a:r>
              <a:rPr b="1" i="0" lang="pt-BR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Gestão CPlug</a:t>
            </a:r>
            <a:endParaRPr b="1" i="0" sz="1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6" name="Google Shape;696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015225"/>
            <a:ext cx="5160775" cy="288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86999" y="1810149"/>
            <a:ext cx="2257000" cy="33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83"/>
          <p:cNvSpPr txBox="1"/>
          <p:nvPr/>
        </p:nvSpPr>
        <p:spPr>
          <a:xfrm>
            <a:off x="2886950" y="173425"/>
            <a:ext cx="565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qtd_app_gestao_cplug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84"/>
          <p:cNvSpPr txBox="1"/>
          <p:nvPr/>
        </p:nvSpPr>
        <p:spPr>
          <a:xfrm>
            <a:off x="4811700" y="922275"/>
            <a:ext cx="3944400" cy="28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 o módulo de Promoção é possível criar diversas campanhas promocionais para seus clientes dentro de 4 categorias específicas: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Leve + Pague -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Cupom de desconto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Acima de valor X ganha % de desconto ou brinde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Acima de quantidade X ganha % de desconto ou brinde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Possibilitando trabalhar com diferentes campanhas, estabelecer regras, quantidades e períodos com facilidade, além de analisar resultados e fazer a gestão completa de suas ações em poucos cliques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6" name="Google Shape;706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84"/>
          <p:cNvSpPr txBox="1"/>
          <p:nvPr/>
        </p:nvSpPr>
        <p:spPr>
          <a:xfrm>
            <a:off x="354100" y="-89975"/>
            <a:ext cx="372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Módulo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Promoção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8" name="Google Shape;708;p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0750" y="819925"/>
            <a:ext cx="4541624" cy="3860324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84"/>
          <p:cNvSpPr txBox="1"/>
          <p:nvPr/>
        </p:nvSpPr>
        <p:spPr>
          <a:xfrm>
            <a:off x="3151975" y="173425"/>
            <a:ext cx="565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check_promocao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85"/>
          <p:cNvSpPr txBox="1"/>
          <p:nvPr/>
        </p:nvSpPr>
        <p:spPr>
          <a:xfrm>
            <a:off x="603575" y="943250"/>
            <a:ext cx="26415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Possibilidade de disparar mensagens via SMS ou email.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5F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Benefícios: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Criar campanhas de divulgação para clientes específicos;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Aumento de receita;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Relacionamento com cliente;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17" name="Google Shape;717;p85"/>
          <p:cNvPicPr preferRelativeResize="0"/>
          <p:nvPr/>
        </p:nvPicPr>
        <p:blipFill rotWithShape="1">
          <a:blip r:embed="rId5">
            <a:alphaModFix/>
          </a:blip>
          <a:srcRect b="14235" l="16485" r="0" t="17316"/>
          <a:stretch/>
        </p:blipFill>
        <p:spPr>
          <a:xfrm>
            <a:off x="3629450" y="475550"/>
            <a:ext cx="6084050" cy="398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85"/>
          <p:cNvPicPr preferRelativeResize="0"/>
          <p:nvPr/>
        </p:nvPicPr>
        <p:blipFill rotWithShape="1">
          <a:blip r:embed="rId6">
            <a:alphaModFix/>
          </a:blip>
          <a:srcRect b="18475" l="20160" r="22952" t="21645"/>
          <a:stretch/>
        </p:blipFill>
        <p:spPr>
          <a:xfrm>
            <a:off x="7150250" y="3165675"/>
            <a:ext cx="1757249" cy="140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85"/>
          <p:cNvPicPr preferRelativeResize="0"/>
          <p:nvPr/>
        </p:nvPicPr>
        <p:blipFill rotWithShape="1">
          <a:blip r:embed="rId7">
            <a:alphaModFix/>
          </a:blip>
          <a:srcRect b="29497" l="0" r="0" t="28726"/>
          <a:stretch/>
        </p:blipFill>
        <p:spPr>
          <a:xfrm>
            <a:off x="301175" y="0"/>
            <a:ext cx="1888527" cy="766249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85"/>
          <p:cNvSpPr txBox="1"/>
          <p:nvPr/>
        </p:nvSpPr>
        <p:spPr>
          <a:xfrm>
            <a:off x="354100" y="-83800"/>
            <a:ext cx="5018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Módulo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Marketing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85"/>
          <p:cNvSpPr txBox="1"/>
          <p:nvPr/>
        </p:nvSpPr>
        <p:spPr>
          <a:xfrm>
            <a:off x="2975300" y="178875"/>
            <a:ext cx="565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check_marketing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86"/>
          <p:cNvPicPr preferRelativeResize="0"/>
          <p:nvPr/>
        </p:nvPicPr>
        <p:blipFill rotWithShape="1">
          <a:blip r:embed="rId5">
            <a:alphaModFix/>
          </a:blip>
          <a:srcRect b="29497" l="0" r="0" t="28726"/>
          <a:stretch/>
        </p:blipFill>
        <p:spPr>
          <a:xfrm>
            <a:off x="301175" y="0"/>
            <a:ext cx="1888527" cy="766249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86"/>
          <p:cNvSpPr txBox="1"/>
          <p:nvPr/>
        </p:nvSpPr>
        <p:spPr>
          <a:xfrm>
            <a:off x="354100" y="-83800"/>
            <a:ext cx="5018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Integração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0" name="Google Shape;730;p86"/>
          <p:cNvSpPr txBox="1"/>
          <p:nvPr/>
        </p:nvSpPr>
        <p:spPr>
          <a:xfrm>
            <a:off x="535075" y="1133650"/>
            <a:ext cx="264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5F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1" name="Google Shape;731;p86"/>
          <p:cNvSpPr txBox="1"/>
          <p:nvPr/>
        </p:nvSpPr>
        <p:spPr>
          <a:xfrm>
            <a:off x="535075" y="841225"/>
            <a:ext cx="33840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Possibilidade de integrar outros softwares com o sistema da CPlug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5F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Benefícios: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Gerenciamento de estoque integrado;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Consulta de informações pela API da CPlug;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Otimização de tempo;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32" name="Google Shape;732;p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91472" y="932376"/>
            <a:ext cx="2861256" cy="2759277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86"/>
          <p:cNvSpPr txBox="1"/>
          <p:nvPr/>
        </p:nvSpPr>
        <p:spPr>
          <a:xfrm>
            <a:off x="3122525" y="188675"/>
            <a:ext cx="565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check_integracao_api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87"/>
          <p:cNvSpPr txBox="1"/>
          <p:nvPr/>
        </p:nvSpPr>
        <p:spPr>
          <a:xfrm>
            <a:off x="763750" y="970100"/>
            <a:ext cx="3910500" cy="1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850">
            <a:spAutoFit/>
          </a:bodyPr>
          <a:lstStyle/>
          <a:p>
            <a:pPr indent="0" lvl="0" marL="12700" marR="5080" rtl="0" algn="just">
              <a:lnSpc>
                <a:spcPct val="989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 diversas vantagens para a  gestão do bar, como a redução  de desperdício, maior controle  sobre o estoque e maior  precisão no provisionamento de compras, a automação das  torneiras também pode ajudar  a aumentar a velocidade de  atendimento aos clientes, uma  vez que agiliza o serviço de  chope, reduzindo filas e melhorando a experiência do  cliente.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1" name="Google Shape;741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87"/>
          <p:cNvSpPr txBox="1"/>
          <p:nvPr/>
        </p:nvSpPr>
        <p:spPr>
          <a:xfrm>
            <a:off x="354100" y="-83800"/>
            <a:ext cx="372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Integração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TAPP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3" name="Google Shape;743;p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62152" y="608900"/>
            <a:ext cx="4581849" cy="35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87"/>
          <p:cNvSpPr txBox="1"/>
          <p:nvPr/>
        </p:nvSpPr>
        <p:spPr>
          <a:xfrm>
            <a:off x="675275" y="2784363"/>
            <a:ext cx="336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200" u="none" cap="none" strike="noStrike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Abaixo as empresas de autosserviço de chopp que possuem integração com o sistema da ConnectPlug:</a:t>
            </a:r>
            <a:endParaRPr b="0" i="0" sz="1200" u="none" cap="none" strike="noStrike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45" name="Google Shape;745;p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66525" y="4084875"/>
            <a:ext cx="869468" cy="34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35175" y="3305524"/>
            <a:ext cx="803387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8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41120" y="3613425"/>
            <a:ext cx="1032380" cy="2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8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9576" y="4084875"/>
            <a:ext cx="1282551" cy="34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87"/>
          <p:cNvSpPr txBox="1"/>
          <p:nvPr/>
        </p:nvSpPr>
        <p:spPr>
          <a:xfrm>
            <a:off x="3250125" y="212675"/>
            <a:ext cx="565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check_integracao_tapp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88"/>
          <p:cNvSpPr txBox="1"/>
          <p:nvPr/>
        </p:nvSpPr>
        <p:spPr>
          <a:xfrm>
            <a:off x="5397925" y="2614600"/>
            <a:ext cx="30792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Vantagens:</a:t>
            </a:r>
            <a:endParaRPr b="1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5080" rtl="0" algn="l">
              <a:lnSpc>
                <a:spcPct val="118100"/>
              </a:lnSpc>
              <a:spcBef>
                <a:spcPts val="95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Potencializar o engajamento e incentivar a compra  recorrente dos clientes, proporcionando-lhes uma  experiência única e um atendimento mais  personalizado.</a:t>
            </a:r>
            <a:endParaRPr b="0" i="0" sz="12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57" name="Google Shape;757;p88"/>
          <p:cNvSpPr txBox="1"/>
          <p:nvPr/>
        </p:nvSpPr>
        <p:spPr>
          <a:xfrm>
            <a:off x="5397925" y="968925"/>
            <a:ext cx="332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2425">
            <a:spAutoFit/>
          </a:bodyPr>
          <a:lstStyle/>
          <a:p>
            <a:pPr indent="0" lvl="0" marL="0" marR="5080" rtl="0" algn="l">
              <a:lnSpc>
                <a:spcPct val="989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Disponibilizar benefícios para  os clientes cadastrados no  programa, como descontos,  prêmios e cashback.</a:t>
            </a:r>
            <a:endParaRPr b="0" i="0" sz="12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58" name="Google Shape;758;p88"/>
          <p:cNvSpPr txBox="1"/>
          <p:nvPr/>
        </p:nvSpPr>
        <p:spPr>
          <a:xfrm>
            <a:off x="5397925" y="1883334"/>
            <a:ext cx="34962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850">
            <a:spAutoFit/>
          </a:bodyPr>
          <a:lstStyle/>
          <a:p>
            <a:pPr indent="0" lvl="0" marL="12700" marR="5080" rtl="0" algn="l">
              <a:lnSpc>
                <a:spcPct val="989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Ideal para modelos de negócio  que englobam rede de lojas ou  franquias.</a:t>
            </a:r>
            <a:endParaRPr b="0" i="0" sz="12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59" name="Google Shape;759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88"/>
          <p:cNvSpPr txBox="1"/>
          <p:nvPr/>
        </p:nvSpPr>
        <p:spPr>
          <a:xfrm>
            <a:off x="354100" y="-89975"/>
            <a:ext cx="372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Programa de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Fidelidade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1" name="Google Shape;761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1025" y="968925"/>
            <a:ext cx="4873751" cy="335992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88"/>
          <p:cNvSpPr txBox="1"/>
          <p:nvPr/>
        </p:nvSpPr>
        <p:spPr>
          <a:xfrm>
            <a:off x="3475900" y="222500"/>
            <a:ext cx="565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check_programa_de_fidelidade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89"/>
          <p:cNvSpPr txBox="1"/>
          <p:nvPr/>
        </p:nvSpPr>
        <p:spPr>
          <a:xfrm>
            <a:off x="923025" y="811400"/>
            <a:ext cx="41778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Como funciona:</a:t>
            </a:r>
            <a:endParaRPr b="1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Cliente consome no estabelecimento</a:t>
            </a:r>
            <a:endParaRPr b="0" i="0" sz="12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Acumula pontos</a:t>
            </a:r>
            <a:endParaRPr b="0" i="0" sz="12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Ganha Cashback</a:t>
            </a:r>
            <a:endParaRPr b="0" i="0" sz="12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Sobe de nível</a:t>
            </a:r>
            <a:endParaRPr b="0" i="0" sz="12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Pode trocar por prêmios ou utilizar como forma de pagamento </a:t>
            </a:r>
            <a:r>
              <a:rPr b="0" i="0" lang="pt-BR" sz="1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no PDV.</a:t>
            </a:r>
            <a:endParaRPr b="0" i="0" sz="1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70" name="Google Shape;770;p89"/>
          <p:cNvSpPr/>
          <p:nvPr/>
        </p:nvSpPr>
        <p:spPr>
          <a:xfrm rot="5400000">
            <a:off x="2877675" y="1584900"/>
            <a:ext cx="268500" cy="410100"/>
          </a:xfrm>
          <a:prstGeom prst="chevron">
            <a:avLst>
              <a:gd fmla="val 59999" name="adj"/>
            </a:avLst>
          </a:prstGeom>
          <a:gradFill>
            <a:gsLst>
              <a:gs pos="0">
                <a:srgbClr val="009BDB"/>
              </a:gs>
              <a:gs pos="100000">
                <a:srgbClr val="00699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EEEC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89"/>
          <p:cNvSpPr/>
          <p:nvPr/>
        </p:nvSpPr>
        <p:spPr>
          <a:xfrm rot="5400000">
            <a:off x="2876475" y="2329625"/>
            <a:ext cx="270900" cy="410100"/>
          </a:xfrm>
          <a:prstGeom prst="chevron">
            <a:avLst>
              <a:gd fmla="val 59999" name="adj"/>
            </a:avLst>
          </a:prstGeom>
          <a:gradFill>
            <a:gsLst>
              <a:gs pos="0">
                <a:srgbClr val="009BDB"/>
              </a:gs>
              <a:gs pos="100000">
                <a:srgbClr val="00699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EEEC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89"/>
          <p:cNvSpPr/>
          <p:nvPr/>
        </p:nvSpPr>
        <p:spPr>
          <a:xfrm rot="5400000">
            <a:off x="2877525" y="2971499"/>
            <a:ext cx="268800" cy="393900"/>
          </a:xfrm>
          <a:prstGeom prst="chevron">
            <a:avLst>
              <a:gd fmla="val 59999" name="adj"/>
            </a:avLst>
          </a:prstGeom>
          <a:gradFill>
            <a:gsLst>
              <a:gs pos="0">
                <a:srgbClr val="009BDB"/>
              </a:gs>
              <a:gs pos="100000">
                <a:srgbClr val="00699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EEEC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89"/>
          <p:cNvSpPr/>
          <p:nvPr/>
        </p:nvSpPr>
        <p:spPr>
          <a:xfrm rot="5400000">
            <a:off x="2877375" y="3707227"/>
            <a:ext cx="269100" cy="415500"/>
          </a:xfrm>
          <a:prstGeom prst="chevron">
            <a:avLst>
              <a:gd fmla="val 59999" name="adj"/>
            </a:avLst>
          </a:prstGeom>
          <a:gradFill>
            <a:gsLst>
              <a:gs pos="0">
                <a:srgbClr val="009BDB"/>
              </a:gs>
              <a:gs pos="100000">
                <a:srgbClr val="00699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EEEC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4" name="Google Shape;774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90675" y="1307274"/>
            <a:ext cx="2474998" cy="229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9"/>
          <p:cNvSpPr txBox="1"/>
          <p:nvPr/>
        </p:nvSpPr>
        <p:spPr>
          <a:xfrm>
            <a:off x="354100" y="-89975"/>
            <a:ext cx="372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Programa de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Fidelidade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7" name="Google Shape;777;p89"/>
          <p:cNvSpPr txBox="1"/>
          <p:nvPr/>
        </p:nvSpPr>
        <p:spPr>
          <a:xfrm>
            <a:off x="4161925" y="157050"/>
            <a:ext cx="417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check_programa_de_fidelidade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4" name="Google Shape;784;p90"/>
          <p:cNvGraphicFramePr/>
          <p:nvPr/>
        </p:nvGraphicFramePr>
        <p:xfrm>
          <a:off x="976625" y="11667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{113E5B54-D662-4651-B5E3-A5B3911DEF28}</a:tableStyleId>
              </a:tblPr>
              <a:tblGrid>
                <a:gridCol w="1464800"/>
                <a:gridCol w="1064925"/>
                <a:gridCol w="1169425"/>
                <a:gridCol w="1141375"/>
                <a:gridCol w="1152600"/>
                <a:gridCol w="1023475"/>
              </a:tblGrid>
              <a:tr h="538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Cadastro de clientes (CPF)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Gerar pontos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Gerar voucher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Retirar voucher de produtos ganhos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Cashback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9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PDV 2.0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  <a:endParaRPr sz="1600" u="none" cap="none" strike="noStrike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  <a:endParaRPr sz="1600" u="none" cap="none" strike="noStrike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✖</a:t>
                      </a:r>
                      <a:endParaRPr sz="1600" u="none" cap="none" strike="noStrike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  <a:endParaRPr sz="1600" u="none" cap="none" strike="noStrike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  <a:endParaRPr sz="1600" u="none" cap="none" strike="noStrike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75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Totem 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PDV Android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  <a:endParaRPr sz="1600" u="none" cap="none" strike="noStrike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  <a:endParaRPr sz="1600" u="none" cap="none" strike="noStrike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✖</a:t>
                      </a:r>
                      <a:endParaRPr sz="1600" u="none" cap="none" strike="noStrike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✖</a:t>
                      </a:r>
                      <a:endParaRPr sz="1600" u="none" cap="none" strike="noStrike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✖</a:t>
                      </a:r>
                      <a:endParaRPr sz="1600" u="none" cap="none" strike="noStrike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0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Painel do Administrador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  <a:endParaRPr sz="1600" u="none" cap="none" strike="noStrike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  <a:endParaRPr sz="1600" u="none" cap="none" strike="noStrike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✖</a:t>
                      </a:r>
                      <a:endParaRPr sz="1600" u="none" cap="none" strike="noStrike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  <a:endParaRPr sz="1600" u="none" cap="none" strike="noStrike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  <a:endParaRPr sz="1600" u="none" cap="none" strike="noStrike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03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Painel do Cliente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  <a:endParaRPr sz="1600" u="none" cap="none" strike="noStrike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✖</a:t>
                      </a:r>
                      <a:endParaRPr sz="1600" u="none" cap="none" strike="noStrike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  <a:endParaRPr sz="1600" u="none" cap="none" strike="noStrike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✖</a:t>
                      </a:r>
                      <a:endParaRPr sz="1600" u="none" cap="none" strike="noStrike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✖</a:t>
                      </a:r>
                      <a:endParaRPr sz="1600" u="none" cap="none" strike="noStrike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id="785" name="Google Shape;785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90"/>
          <p:cNvSpPr txBox="1"/>
          <p:nvPr/>
        </p:nvSpPr>
        <p:spPr>
          <a:xfrm>
            <a:off x="354100" y="-83800"/>
            <a:ext cx="372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Programa de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Fidelidade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90"/>
          <p:cNvSpPr txBox="1"/>
          <p:nvPr/>
        </p:nvSpPr>
        <p:spPr>
          <a:xfrm>
            <a:off x="3759475" y="98150"/>
            <a:ext cx="41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check_programa_de_fidelidade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91"/>
          <p:cNvSpPr txBox="1"/>
          <p:nvPr/>
        </p:nvSpPr>
        <p:spPr>
          <a:xfrm>
            <a:off x="5190725" y="1564650"/>
            <a:ext cx="3269700" cy="24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0" lvl="0" marL="12700" marR="99060" rtl="0" algn="l">
              <a:lnSpc>
                <a:spcPct val="984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Por mais que você tenha um  tino comercial apurado e  grande talento para o  empreendedorismo, tomar  decisões apenas por instinto é  bastante arriscado.</a:t>
            </a:r>
            <a:endParaRPr b="1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5080" rtl="0" algn="l">
              <a:lnSpc>
                <a:spcPct val="98947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Nesse cenário, vale a pena  investir em soluções que  ofereçam dados e informações  para basear suas decisões de  negócio, uma delas é o sistema  de BI</a:t>
            </a:r>
            <a:endParaRPr b="0" i="0" sz="1400" u="none" cap="none" strike="noStrik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795" name="Google Shape;795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91"/>
          <p:cNvSpPr txBox="1"/>
          <p:nvPr/>
        </p:nvSpPr>
        <p:spPr>
          <a:xfrm>
            <a:off x="354100" y="-83800"/>
            <a:ext cx="372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Business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Intelligence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7" name="Google Shape;797;p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150" y="1041525"/>
            <a:ext cx="4618600" cy="328733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91"/>
          <p:cNvSpPr txBox="1"/>
          <p:nvPr/>
        </p:nvSpPr>
        <p:spPr>
          <a:xfrm>
            <a:off x="3927425" y="232300"/>
            <a:ext cx="524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check_business_intelligence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8"/>
          <p:cNvSpPr txBox="1"/>
          <p:nvPr/>
        </p:nvSpPr>
        <p:spPr>
          <a:xfrm>
            <a:off x="1728150" y="845488"/>
            <a:ext cx="5687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F7F7F8"/>
                </a:solidFill>
                <a:latin typeface="Roboto"/>
                <a:ea typeface="Roboto"/>
                <a:cs typeface="Roboto"/>
                <a:sym typeface="Roboto"/>
              </a:rPr>
              <a:t>Implementação e Treinamento </a:t>
            </a:r>
            <a:r>
              <a:rPr b="1" i="0" lang="pt-BR" sz="2000" u="none" cap="none" strike="noStrike">
                <a:solidFill>
                  <a:srgbClr val="EF0743"/>
                </a:solidFill>
                <a:latin typeface="Roboto"/>
                <a:ea typeface="Roboto"/>
                <a:cs typeface="Roboto"/>
                <a:sym typeface="Roboto"/>
              </a:rPr>
              <a:t>GRÁTIS!</a:t>
            </a:r>
            <a:r>
              <a:rPr b="0" i="0" lang="pt-BR" sz="2000" u="none" cap="none" strike="noStrike">
                <a:solidFill>
                  <a:srgbClr val="EF0743"/>
                </a:solidFill>
                <a:latin typeface="Roboto Light"/>
                <a:ea typeface="Roboto Light"/>
                <a:cs typeface="Roboto Light"/>
                <a:sym typeface="Roboto Light"/>
              </a:rPr>
              <a:t>*</a:t>
            </a:r>
            <a:r>
              <a:rPr b="0" i="0" lang="pt-BR" sz="2000" u="none" cap="none" strike="noStrike">
                <a:solidFill>
                  <a:srgbClr val="F7F7F8"/>
                </a:solidFill>
                <a:highlight>
                  <a:srgbClr val="EF0743"/>
                </a:highlight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b="0" i="0" sz="2000" u="none" cap="none" strike="noStrike">
              <a:solidFill>
                <a:srgbClr val="F7F7F8"/>
              </a:solidFill>
              <a:highlight>
                <a:srgbClr val="EF0743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F7F7F8"/>
                </a:solidFill>
                <a:latin typeface="Roboto"/>
                <a:ea typeface="Roboto"/>
                <a:cs typeface="Roboto"/>
                <a:sym typeface="Roboto"/>
              </a:rPr>
              <a:t>Horários Disponíveis: </a:t>
            </a:r>
            <a:endParaRPr b="1" i="0" sz="1400" u="none" cap="none" strike="noStrike">
              <a:solidFill>
                <a:srgbClr val="F7F7F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09:00 às 12:15 hrs (Segunda a Sexta-feira) - </a:t>
            </a:r>
            <a:r>
              <a:rPr b="1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Horário de Brasília</a:t>
            </a:r>
            <a:endParaRPr b="1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13:45 às 17:00 hrs (Segunda a Sexta-feira) - </a:t>
            </a:r>
            <a:r>
              <a:rPr b="1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Horário de Brasília</a:t>
            </a:r>
            <a:endParaRPr b="1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highlight>
                <a:srgbClr val="EF0743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 txBox="1"/>
          <p:nvPr/>
        </p:nvSpPr>
        <p:spPr>
          <a:xfrm>
            <a:off x="1773475" y="2661413"/>
            <a:ext cx="54234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1500" u="none" cap="none" strike="noStrike">
                <a:solidFill>
                  <a:srgbClr val="009BDB"/>
                </a:solidFill>
                <a:latin typeface="Roboto"/>
                <a:ea typeface="Roboto"/>
                <a:cs typeface="Roboto"/>
                <a:sym typeface="Roboto"/>
              </a:rPr>
              <a:t>Baixar TeamViewer para treinamentos </a:t>
            </a:r>
            <a:endParaRPr b="1" i="0" sz="1500" u="none" cap="none" strike="noStrike">
              <a:solidFill>
                <a:srgbClr val="009BD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3201100" y="3229913"/>
            <a:ext cx="2560500" cy="56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9BDB"/>
              </a:solidFill>
              <a:highlight>
                <a:srgbClr val="009BDB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38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75235" y="3292485"/>
            <a:ext cx="2268807" cy="44321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8"/>
          <p:cNvSpPr txBox="1"/>
          <p:nvPr/>
        </p:nvSpPr>
        <p:spPr>
          <a:xfrm>
            <a:off x="3433525" y="3874400"/>
            <a:ext cx="25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pt-BR" sz="1400" u="sng" cap="none" strike="noStrike">
                <a:solidFill>
                  <a:srgbClr val="00AFF2"/>
                </a:solidFill>
                <a:latin typeface="Arial"/>
                <a:ea typeface="Arial"/>
                <a:cs typeface="Arial"/>
                <a:sym typeface="Arial"/>
              </a:rPr>
              <a:t>Clique no ícone acima </a:t>
            </a:r>
            <a:endParaRPr b="1" i="1" sz="1400" u="sng" cap="none" strike="noStrike">
              <a:solidFill>
                <a:srgbClr val="00AF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" name="Google Shape;177;p38"/>
          <p:cNvCxnSpPr/>
          <p:nvPr/>
        </p:nvCxnSpPr>
        <p:spPr>
          <a:xfrm>
            <a:off x="2260280" y="2678806"/>
            <a:ext cx="4552500" cy="5400"/>
          </a:xfrm>
          <a:prstGeom prst="straightConnector1">
            <a:avLst/>
          </a:prstGeom>
          <a:noFill/>
          <a:ln cap="flat" cmpd="sng" w="9525">
            <a:solidFill>
              <a:srgbClr val="009BD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8" name="Google Shape;178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8"/>
          <p:cNvSpPr txBox="1"/>
          <p:nvPr/>
        </p:nvSpPr>
        <p:spPr>
          <a:xfrm>
            <a:off x="354100" y="-89975"/>
            <a:ext cx="5331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Implementação e </a:t>
            </a:r>
            <a:r>
              <a:rPr b="1" i="0" lang="pt-BR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Treinamento</a:t>
            </a:r>
            <a:endParaRPr b="1" i="0" sz="1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8"/>
          <p:cNvSpPr txBox="1"/>
          <p:nvPr/>
        </p:nvSpPr>
        <p:spPr>
          <a:xfrm>
            <a:off x="2862000" y="4350575"/>
            <a:ext cx="34200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*Obs.: </a:t>
            </a:r>
            <a:r>
              <a:rPr b="0" i="0" lang="pt-BR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Para planos com fidelidade ANUAL*</a:t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1" name="Google Shape;181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2725" y="4209450"/>
            <a:ext cx="404774" cy="40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8"/>
          <p:cNvSpPr txBox="1"/>
          <p:nvPr/>
        </p:nvSpPr>
        <p:spPr>
          <a:xfrm>
            <a:off x="733338" y="4209488"/>
            <a:ext cx="25605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Processo de Implementação</a:t>
            </a:r>
            <a:endParaRPr b="1" i="0" sz="1400" u="sng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38"/>
          <p:cNvSpPr txBox="1"/>
          <p:nvPr/>
        </p:nvSpPr>
        <p:spPr>
          <a:xfrm>
            <a:off x="4459750" y="1010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slide_sempre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92"/>
          <p:cNvSpPr txBox="1"/>
          <p:nvPr/>
        </p:nvSpPr>
        <p:spPr>
          <a:xfrm>
            <a:off x="354100" y="-83800"/>
            <a:ext cx="372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Business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Intelligence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7" name="Google Shape;807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78013" y="3161675"/>
            <a:ext cx="383469" cy="484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61472" y="3330074"/>
            <a:ext cx="320466" cy="316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9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26776" y="1687700"/>
            <a:ext cx="406851" cy="40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9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89538" y="1648775"/>
            <a:ext cx="484700" cy="4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9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954889" y="3010022"/>
            <a:ext cx="745875" cy="74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9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47575" y="3058769"/>
            <a:ext cx="565250" cy="446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9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27400" y="1609275"/>
            <a:ext cx="484700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92"/>
          <p:cNvSpPr txBox="1"/>
          <p:nvPr/>
        </p:nvSpPr>
        <p:spPr>
          <a:xfrm>
            <a:off x="2494550" y="736900"/>
            <a:ext cx="3729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400" u="none" cap="none" strike="noStrike">
                <a:solidFill>
                  <a:srgbClr val="FFF5F5"/>
                </a:solidFill>
                <a:latin typeface="Roboto Light"/>
                <a:ea typeface="Roboto Light"/>
                <a:cs typeface="Roboto Light"/>
                <a:sym typeface="Roboto Light"/>
              </a:rPr>
              <a:t>No alcance de suas mãos, </a:t>
            </a:r>
            <a:endParaRPr b="0" i="0" sz="1400" u="none" cap="none" strike="noStrike">
              <a:solidFill>
                <a:srgbClr val="FFF5F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FFF5F5"/>
                </a:solidFill>
                <a:latin typeface="Roboto"/>
                <a:ea typeface="Roboto"/>
                <a:cs typeface="Roboto"/>
                <a:sym typeface="Roboto"/>
              </a:rPr>
              <a:t>de onde você estiver</a:t>
            </a:r>
            <a:endParaRPr b="1" i="0" sz="1400" u="none" cap="none" strike="noStrike">
              <a:solidFill>
                <a:srgbClr val="FFF5F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5" name="Google Shape;815;p92"/>
          <p:cNvSpPr txBox="1"/>
          <p:nvPr/>
        </p:nvSpPr>
        <p:spPr>
          <a:xfrm>
            <a:off x="1278700" y="2104538"/>
            <a:ext cx="21030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1100" u="none" cap="none" strike="noStrike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Controle de Metas de Faturamento Previstas e Realizadas</a:t>
            </a:r>
            <a:endParaRPr b="0" i="0" sz="1100" u="none" cap="none" strike="noStrike">
              <a:solidFill>
                <a:srgbClr val="FFF5F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92"/>
          <p:cNvSpPr txBox="1"/>
          <p:nvPr/>
        </p:nvSpPr>
        <p:spPr>
          <a:xfrm>
            <a:off x="3381700" y="2140800"/>
            <a:ext cx="1752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1100" u="none" cap="none" strike="noStrike">
                <a:solidFill>
                  <a:srgbClr val="F8F8F8"/>
                </a:solidFill>
                <a:latin typeface="Roboto Light"/>
                <a:ea typeface="Roboto Light"/>
                <a:cs typeface="Roboto Light"/>
                <a:sym typeface="Roboto Light"/>
              </a:rPr>
              <a:t>Evolução de Faturamento e Lucratividade dos últimos 12 meses</a:t>
            </a:r>
            <a:endParaRPr b="0" i="0" sz="1100" u="none" cap="none" strike="noStrike">
              <a:solidFill>
                <a:srgbClr val="FFF5F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92"/>
          <p:cNvSpPr txBox="1"/>
          <p:nvPr/>
        </p:nvSpPr>
        <p:spPr>
          <a:xfrm>
            <a:off x="5190988" y="2196875"/>
            <a:ext cx="1957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1100" u="none" cap="none" strike="noStrike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Previsão futura de vendas/faturamento: baseado nos últimos 12 meses</a:t>
            </a:r>
            <a:endParaRPr b="0" i="0" sz="1100" u="none" cap="none" strike="noStrike">
              <a:solidFill>
                <a:srgbClr val="FFF5F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92"/>
          <p:cNvSpPr txBox="1"/>
          <p:nvPr/>
        </p:nvSpPr>
        <p:spPr>
          <a:xfrm>
            <a:off x="1485850" y="3664675"/>
            <a:ext cx="16887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1100" u="none" cap="none" strike="noStrike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Evolução de custo por período: de produtos por fornecedor </a:t>
            </a:r>
            <a:endParaRPr b="0" i="0" sz="1100" u="none" cap="none" strike="noStrike">
              <a:solidFill>
                <a:srgbClr val="FFF5F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92"/>
          <p:cNvSpPr txBox="1"/>
          <p:nvPr/>
        </p:nvSpPr>
        <p:spPr>
          <a:xfrm>
            <a:off x="3482750" y="3637100"/>
            <a:ext cx="1752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1100" u="none" cap="none" strike="noStrike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Lucratividade por: Marca, Categoria de Produto, Representantes e por Clientes.</a:t>
            </a:r>
            <a:endParaRPr b="0" i="0" sz="1100" u="none" cap="none" strike="noStrike">
              <a:solidFill>
                <a:srgbClr val="FFF5F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92"/>
          <p:cNvSpPr txBox="1"/>
          <p:nvPr/>
        </p:nvSpPr>
        <p:spPr>
          <a:xfrm>
            <a:off x="5462200" y="3749275"/>
            <a:ext cx="1479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1100" u="none" cap="none" strike="noStrike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CMV por período: empresas e produtos </a:t>
            </a:r>
            <a:endParaRPr b="0" i="0" sz="1100" u="none" cap="none" strike="noStrike">
              <a:solidFill>
                <a:srgbClr val="FFF5F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92"/>
          <p:cNvSpPr txBox="1"/>
          <p:nvPr/>
        </p:nvSpPr>
        <p:spPr>
          <a:xfrm>
            <a:off x="4364450" y="33325"/>
            <a:ext cx="372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check_business_intelligence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Google Shape;82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93"/>
          <p:cNvSpPr txBox="1"/>
          <p:nvPr/>
        </p:nvSpPr>
        <p:spPr>
          <a:xfrm>
            <a:off x="2189700" y="748913"/>
            <a:ext cx="2641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500" u="none" cap="none" strike="noStrike">
                <a:solidFill>
                  <a:srgbClr val="FFF5F5"/>
                </a:solidFill>
                <a:latin typeface="Roboto Light"/>
                <a:ea typeface="Roboto Light"/>
                <a:cs typeface="Roboto Light"/>
                <a:sym typeface="Roboto Light"/>
              </a:rPr>
              <a:t>Benefícios &amp; </a:t>
            </a:r>
            <a:r>
              <a:rPr b="1" i="0" lang="pt-BR" sz="1500" u="none" cap="none" strike="noStrike">
                <a:solidFill>
                  <a:srgbClr val="FFF5F5"/>
                </a:solidFill>
                <a:latin typeface="Roboto"/>
                <a:ea typeface="Roboto"/>
                <a:cs typeface="Roboto"/>
                <a:sym typeface="Roboto"/>
              </a:rPr>
              <a:t>Vantagens</a:t>
            </a:r>
            <a:endParaRPr b="0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9" name="Google Shape;829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93"/>
          <p:cNvSpPr txBox="1"/>
          <p:nvPr/>
        </p:nvSpPr>
        <p:spPr>
          <a:xfrm>
            <a:off x="354100" y="-83800"/>
            <a:ext cx="372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Business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Intelligence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1" name="Google Shape;831;p93"/>
          <p:cNvSpPr txBox="1"/>
          <p:nvPr/>
        </p:nvSpPr>
        <p:spPr>
          <a:xfrm>
            <a:off x="2189700" y="1467400"/>
            <a:ext cx="54927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Sistema 100% na Nuvem - Google Cloud.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Não Requer Estrutura de Instalação.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Segurança dos Dados e Resultados Precisos através de Tecnologia de Ponta.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Software Adaptado e Acessível à Vários Dispositivos e Diferentes Tamanhos de Telas.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Interface de Fácil Operação, Intuitivo.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Aumento de Economia de Tempo ao Realizar os Processos Operacionais.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Atualizações Constantes do Sistema para Otimizar o Desempenho.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Curva de Aprendizado de Operação Reduzida.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5F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832" name="Google Shape;832;p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18600" y="1586250"/>
            <a:ext cx="183225" cy="1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18600" y="1916275"/>
            <a:ext cx="183225" cy="1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99900" y="3111875"/>
            <a:ext cx="183225" cy="1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18600" y="2283650"/>
            <a:ext cx="183225" cy="1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90550" y="3451475"/>
            <a:ext cx="183225" cy="1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18600" y="2651025"/>
            <a:ext cx="183225" cy="1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18600" y="3762550"/>
            <a:ext cx="183225" cy="1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18600" y="4129975"/>
            <a:ext cx="183225" cy="1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93"/>
          <p:cNvSpPr txBox="1"/>
          <p:nvPr/>
        </p:nvSpPr>
        <p:spPr>
          <a:xfrm>
            <a:off x="3700575" y="159300"/>
            <a:ext cx="41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check_business_intelligence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94"/>
          <p:cNvSpPr txBox="1"/>
          <p:nvPr/>
        </p:nvSpPr>
        <p:spPr>
          <a:xfrm>
            <a:off x="354100" y="-83800"/>
            <a:ext cx="372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Business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Intelligence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9" name="Google Shape;849;p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9725" y="484325"/>
            <a:ext cx="7407452" cy="3978601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4"/>
          <p:cNvSpPr txBox="1"/>
          <p:nvPr/>
        </p:nvSpPr>
        <p:spPr>
          <a:xfrm>
            <a:off x="4083100" y="31700"/>
            <a:ext cx="408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check_business_intelligence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4422" y="774978"/>
            <a:ext cx="5628800" cy="37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95"/>
          <p:cNvSpPr txBox="1"/>
          <p:nvPr/>
        </p:nvSpPr>
        <p:spPr>
          <a:xfrm>
            <a:off x="354100" y="-83800"/>
            <a:ext cx="372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Delivery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Direto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0" name="Google Shape;860;p95"/>
          <p:cNvSpPr txBox="1"/>
          <p:nvPr/>
        </p:nvSpPr>
        <p:spPr>
          <a:xfrm>
            <a:off x="3338475" y="75250"/>
            <a:ext cx="26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check_delivery_direto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95"/>
          <p:cNvSpPr txBox="1"/>
          <p:nvPr/>
        </p:nvSpPr>
        <p:spPr>
          <a:xfrm>
            <a:off x="5836850" y="75250"/>
            <a:ext cx="182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0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qtd_delivery_direto_basico</a:t>
            </a:r>
            <a:endParaRPr b="0" i="0" sz="10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95"/>
          <p:cNvSpPr txBox="1"/>
          <p:nvPr/>
        </p:nvSpPr>
        <p:spPr>
          <a:xfrm>
            <a:off x="3666350" y="93200"/>
            <a:ext cx="217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rgbClr val="0B2036"/>
                </a:solidFill>
              </a:rPr>
              <a:t>check_delivery_direto_profissional</a:t>
            </a:r>
            <a:endParaRPr sz="1000">
              <a:solidFill>
                <a:srgbClr val="0B2036"/>
              </a:solidFill>
            </a:endParaRPr>
          </a:p>
        </p:txBody>
      </p:sp>
      <p:sp>
        <p:nvSpPr>
          <p:cNvPr id="863" name="Google Shape;863;p95"/>
          <p:cNvSpPr txBox="1"/>
          <p:nvPr/>
        </p:nvSpPr>
        <p:spPr>
          <a:xfrm>
            <a:off x="6973500" y="373200"/>
            <a:ext cx="217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rgbClr val="0B2036"/>
                </a:solidFill>
              </a:rPr>
              <a:t>check_delivery_direto_vip</a:t>
            </a:r>
            <a:endParaRPr sz="1000">
              <a:solidFill>
                <a:srgbClr val="0B2036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6"/>
          <p:cNvSpPr txBox="1"/>
          <p:nvPr/>
        </p:nvSpPr>
        <p:spPr>
          <a:xfrm>
            <a:off x="354100" y="-83800"/>
            <a:ext cx="372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Delivery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Direto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2" name="Google Shape;872;p96"/>
          <p:cNvSpPr txBox="1"/>
          <p:nvPr/>
        </p:nvSpPr>
        <p:spPr>
          <a:xfrm>
            <a:off x="711475" y="608888"/>
            <a:ext cx="2641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500" u="none" cap="none" strike="noStrike">
                <a:solidFill>
                  <a:srgbClr val="FFF5F5"/>
                </a:solidFill>
                <a:latin typeface="Roboto Light"/>
                <a:ea typeface="Roboto Light"/>
                <a:cs typeface="Roboto Light"/>
                <a:sym typeface="Roboto Light"/>
              </a:rPr>
              <a:t>Plano </a:t>
            </a:r>
            <a:r>
              <a:rPr b="1" i="0" lang="pt-BR" sz="1500" u="none" cap="none" strike="noStrike">
                <a:solidFill>
                  <a:srgbClr val="FFF5F5"/>
                </a:solidFill>
                <a:latin typeface="Roboto"/>
                <a:ea typeface="Roboto"/>
                <a:cs typeface="Roboto"/>
                <a:sym typeface="Roboto"/>
              </a:rPr>
              <a:t>Básico R$247,00</a:t>
            </a:r>
            <a:endParaRPr b="0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73" name="Google Shape;873;p96"/>
          <p:cNvCxnSpPr/>
          <p:nvPr/>
        </p:nvCxnSpPr>
        <p:spPr>
          <a:xfrm flipH="1" rot="10800000">
            <a:off x="711475" y="1024400"/>
            <a:ext cx="6834000" cy="17700"/>
          </a:xfrm>
          <a:prstGeom prst="straightConnector1">
            <a:avLst/>
          </a:prstGeom>
          <a:noFill/>
          <a:ln cap="flat" cmpd="sng" w="9525">
            <a:solidFill>
              <a:srgbClr val="00AF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4" name="Google Shape;874;p96"/>
          <p:cNvSpPr txBox="1"/>
          <p:nvPr/>
        </p:nvSpPr>
        <p:spPr>
          <a:xfrm>
            <a:off x="2203675" y="1024388"/>
            <a:ext cx="38496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❖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Funcionalidade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Site de delivery e cardápio personalizado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Pedidos por WhatsApp Business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Pedidos por Qr Code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Pedidos para Retirada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Pedidos por Telefone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Pedidos Agendados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Integração com a Impressora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Pagamento Online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Pedidos Ilimitados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❖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Ferramentas de Marketing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Cupons de desconto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Agregador de links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Gerador de Artes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❖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Gestão de Clientes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Estatísticas básicas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❖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Suporte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Chat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E-mail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75" name="Google Shape;875;p96"/>
          <p:cNvSpPr txBox="1"/>
          <p:nvPr/>
        </p:nvSpPr>
        <p:spPr>
          <a:xfrm>
            <a:off x="4438325" y="1042100"/>
            <a:ext cx="437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76" name="Google Shape;876;p96"/>
          <p:cNvSpPr txBox="1"/>
          <p:nvPr/>
        </p:nvSpPr>
        <p:spPr>
          <a:xfrm>
            <a:off x="5836850" y="75250"/>
            <a:ext cx="326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qtd_delivery_direto_basico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5148" y="-6545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97"/>
          <p:cNvSpPr txBox="1"/>
          <p:nvPr/>
        </p:nvSpPr>
        <p:spPr>
          <a:xfrm>
            <a:off x="361100" y="-209600"/>
            <a:ext cx="372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Delivery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Direto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5" name="Google Shape;885;p97"/>
          <p:cNvSpPr txBox="1"/>
          <p:nvPr/>
        </p:nvSpPr>
        <p:spPr>
          <a:xfrm>
            <a:off x="588725" y="933938"/>
            <a:ext cx="38496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❖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Funcionalidade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Site de delivery e cardápio personalizado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Pedidos por WhatsApp Business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Pedidos por Qr Code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Pedidos para Retirada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Pedidos por Telefone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Pedidos Agendados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Integração com a Impressora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Pagamento Online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Pedidos Ilimitados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❖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Ferramentas de Marketing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Cupom de Desconto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Programa de Fidelidade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Avisos da Loja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❖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Gestão de Clientes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Estatísticas Completas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Pesquisa de Satisfação NPS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6" name="Google Shape;886;p97"/>
          <p:cNvSpPr txBox="1"/>
          <p:nvPr/>
        </p:nvSpPr>
        <p:spPr>
          <a:xfrm>
            <a:off x="720075" y="518450"/>
            <a:ext cx="296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500" u="none" cap="none" strike="noStrike">
                <a:solidFill>
                  <a:srgbClr val="FFF5F5"/>
                </a:solidFill>
                <a:latin typeface="Roboto Light"/>
                <a:ea typeface="Roboto Light"/>
                <a:cs typeface="Roboto Light"/>
                <a:sym typeface="Roboto Light"/>
              </a:rPr>
              <a:t>Plano </a:t>
            </a:r>
            <a:r>
              <a:rPr b="1" i="0" lang="pt-BR" sz="1500" u="none" cap="none" strike="noStrike">
                <a:solidFill>
                  <a:srgbClr val="FFF5F5"/>
                </a:solidFill>
                <a:latin typeface="Roboto"/>
                <a:ea typeface="Roboto"/>
                <a:cs typeface="Roboto"/>
                <a:sym typeface="Roboto"/>
              </a:rPr>
              <a:t>Profissional - R$347,00</a:t>
            </a:r>
            <a:endParaRPr b="0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7" name="Google Shape;887;p97"/>
          <p:cNvSpPr txBox="1"/>
          <p:nvPr/>
        </p:nvSpPr>
        <p:spPr>
          <a:xfrm>
            <a:off x="4536050" y="933950"/>
            <a:ext cx="4377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❖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Suporte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Chat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E-mail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❖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Integrações e Módulos Extras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Tags e Pixel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Módulo para Pizzarias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KDS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888" name="Google Shape;888;p97"/>
          <p:cNvCxnSpPr/>
          <p:nvPr/>
        </p:nvCxnSpPr>
        <p:spPr>
          <a:xfrm flipH="1" rot="10800000">
            <a:off x="808800" y="873775"/>
            <a:ext cx="6834000" cy="17700"/>
          </a:xfrm>
          <a:prstGeom prst="straightConnector1">
            <a:avLst/>
          </a:prstGeom>
          <a:noFill/>
          <a:ln cap="flat" cmpd="sng" w="9525">
            <a:solidFill>
              <a:srgbClr val="00AF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9" name="Google Shape;889;p97"/>
          <p:cNvSpPr txBox="1"/>
          <p:nvPr/>
        </p:nvSpPr>
        <p:spPr>
          <a:xfrm>
            <a:off x="3666350" y="93200"/>
            <a:ext cx="217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rgbClr val="0B2036"/>
                </a:solidFill>
              </a:rPr>
              <a:t>check_delivery_direto_profissional</a:t>
            </a:r>
            <a:endParaRPr sz="1000">
              <a:solidFill>
                <a:srgbClr val="0B2036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148" y="-67372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98"/>
          <p:cNvSpPr txBox="1"/>
          <p:nvPr/>
        </p:nvSpPr>
        <p:spPr>
          <a:xfrm>
            <a:off x="354100" y="-188625"/>
            <a:ext cx="372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Delivery </a:t>
            </a:r>
            <a:r>
              <a:rPr b="1" i="0" lang="pt-BR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Direto</a:t>
            </a:r>
            <a:endParaRPr b="1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7" name="Google Shape;897;p98"/>
          <p:cNvSpPr txBox="1"/>
          <p:nvPr/>
        </p:nvSpPr>
        <p:spPr>
          <a:xfrm>
            <a:off x="781375" y="449213"/>
            <a:ext cx="2641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500" u="none" cap="none" strike="noStrike">
                <a:solidFill>
                  <a:srgbClr val="FFF5F5"/>
                </a:solidFill>
                <a:latin typeface="Roboto Light"/>
                <a:ea typeface="Roboto Light"/>
                <a:cs typeface="Roboto Light"/>
                <a:sym typeface="Roboto Light"/>
              </a:rPr>
              <a:t>Plano </a:t>
            </a:r>
            <a:r>
              <a:rPr b="1" i="0" lang="pt-BR" sz="1500" u="none" cap="none" strike="noStrike">
                <a:solidFill>
                  <a:srgbClr val="FFF5F5"/>
                </a:solidFill>
                <a:latin typeface="Roboto"/>
                <a:ea typeface="Roboto"/>
                <a:cs typeface="Roboto"/>
                <a:sym typeface="Roboto"/>
              </a:rPr>
              <a:t>VIP - R$497,</a:t>
            </a:r>
            <a:r>
              <a:rPr b="1" lang="pt-BR" sz="1500">
                <a:solidFill>
                  <a:srgbClr val="FFF5F5"/>
                </a:solidFill>
                <a:latin typeface="Roboto"/>
                <a:ea typeface="Roboto"/>
                <a:cs typeface="Roboto"/>
                <a:sym typeface="Roboto"/>
              </a:rPr>
              <a:t>00</a:t>
            </a:r>
            <a:endParaRPr b="0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8" name="Google Shape;898;p98"/>
          <p:cNvCxnSpPr/>
          <p:nvPr/>
        </p:nvCxnSpPr>
        <p:spPr>
          <a:xfrm flipH="1" rot="10800000">
            <a:off x="781375" y="847025"/>
            <a:ext cx="6834000" cy="17700"/>
          </a:xfrm>
          <a:prstGeom prst="straightConnector1">
            <a:avLst/>
          </a:prstGeom>
          <a:noFill/>
          <a:ln cap="flat" cmpd="sng" w="9525">
            <a:solidFill>
              <a:srgbClr val="00AF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9" name="Google Shape;899;p98"/>
          <p:cNvSpPr txBox="1"/>
          <p:nvPr/>
        </p:nvSpPr>
        <p:spPr>
          <a:xfrm>
            <a:off x="665475" y="956688"/>
            <a:ext cx="38496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❖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Funcionalidades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Site de delivery e cardápio personalizado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Pedidos por WhatsApp Business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Pedidos por Qr Code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Pedidos para Retirada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Pedidos por Telefone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Pedidos Agendados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Integração com a Impressora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Pagamento Online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Pedidos Ilimitados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❖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Ferramentas de Marketing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Cupom de Desconto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Programa de Fidelidade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Avisos da Loja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Campanhas de SMS*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Indique um Amigo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Notificação Push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Divulgação Automática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Divulgação Manual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Gestão de Redes Sociais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Banners Promocionais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Gerador de Artes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00" name="Google Shape;900;p98"/>
          <p:cNvSpPr txBox="1"/>
          <p:nvPr/>
        </p:nvSpPr>
        <p:spPr>
          <a:xfrm>
            <a:off x="4515075" y="956700"/>
            <a:ext cx="43770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❖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Gestão de Clientes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Estatísticas Completas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Pesquisa de Satisfação NPS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CRM Completo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Mapa de Calor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Funil de Conversão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❖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Aplicativo de Celular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App Android e iOS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❖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Suporte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Chat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E-mail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WhatsApp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Atendimento Personalizado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❖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Integrações e Módulos Extras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Tags e Pixel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Módulo para Pizzarias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KDS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Domínio Próprio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Gestão de entregadores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Robô de WhatsApp + Recuperador de Pedido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AFA"/>
              </a:buClr>
              <a:buSzPts val="1000"/>
              <a:buFont typeface="Roboto Light"/>
              <a:buChar char="➢"/>
            </a:pPr>
            <a:r>
              <a:rPr lang="pt-BR" sz="1000">
                <a:solidFill>
                  <a:srgbClr val="FFFAFA"/>
                </a:solidFill>
                <a:latin typeface="Roboto Light"/>
                <a:ea typeface="Roboto Light"/>
                <a:cs typeface="Roboto Light"/>
                <a:sym typeface="Roboto Light"/>
              </a:rPr>
              <a:t>Gestão de Redes Sociais</a:t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AFA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01" name="Google Shape;901;p98"/>
          <p:cNvSpPr txBox="1"/>
          <p:nvPr/>
        </p:nvSpPr>
        <p:spPr>
          <a:xfrm>
            <a:off x="6973500" y="373200"/>
            <a:ext cx="217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rgbClr val="0B2036"/>
                </a:solidFill>
              </a:rPr>
              <a:t>check_delivery_direto_vip</a:t>
            </a:r>
            <a:endParaRPr sz="1000">
              <a:solidFill>
                <a:srgbClr val="0B2036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Google Shape;906;p9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2300" y="4110525"/>
            <a:ext cx="2559375" cy="6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73075" y="319500"/>
            <a:ext cx="4397844" cy="18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99"/>
          <p:cNvSpPr txBox="1"/>
          <p:nvPr/>
        </p:nvSpPr>
        <p:spPr>
          <a:xfrm>
            <a:off x="2373075" y="1618475"/>
            <a:ext cx="3974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0"/>
              <a:buFont typeface="Arial"/>
              <a:buNone/>
            </a:pPr>
            <a:r>
              <a:rPr b="1" i="0" lang="pt-BR" sz="1720" u="none" cap="none" strike="noStrike">
                <a:solidFill>
                  <a:srgbClr val="00AFF2"/>
                </a:solidFill>
                <a:latin typeface="Montserrat"/>
                <a:ea typeface="Montserrat"/>
                <a:cs typeface="Montserrat"/>
                <a:sym typeface="Montserrat"/>
              </a:rPr>
              <a:t>É UM PRAZER CONECTAR VOCÊ!</a:t>
            </a:r>
            <a:endParaRPr b="1" i="0" sz="1720" u="none" cap="none" strike="noStrike">
              <a:solidFill>
                <a:srgbClr val="00AF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9" name="Google Shape;909;p99"/>
          <p:cNvSpPr txBox="1"/>
          <p:nvPr/>
        </p:nvSpPr>
        <p:spPr>
          <a:xfrm>
            <a:off x="2538900" y="2092550"/>
            <a:ext cx="40662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0" i="0" lang="pt-BR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nome_closer</a:t>
            </a:r>
            <a:endParaRPr b="0" i="0" sz="2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Especialista de Produtos -  ConnectPlug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celular_closer</a:t>
            </a:r>
            <a:endParaRPr b="0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email_closer</a:t>
            </a:r>
            <a:endParaRPr b="0" i="0" sz="1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CONNECTPLUG DESENVOLVIMENTO DE SOFTWARES LTDA.</a:t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0" i="0" lang="pt-BR" sz="11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www.cplug.com.br</a:t>
            </a:r>
            <a:endParaRPr b="0" i="0" sz="1100" u="sng" cap="none" strike="noStrike">
              <a:solidFill>
                <a:srgbClr val="A4C2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0" i="0" lang="pt-BR" sz="11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instagram</a:t>
            </a:r>
            <a:endParaRPr b="0" i="0" sz="1100" u="none" cap="none" strike="noStrike">
              <a:solidFill>
                <a:srgbClr val="A4C2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0" i="0" lang="pt-BR" sz="11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blog</a:t>
            </a:r>
            <a:endParaRPr b="0" i="0" sz="1100" u="none" cap="none" strike="noStrike">
              <a:solidFill>
                <a:srgbClr val="A4C2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(41) 3040-5271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0" name="Google Shape;910;p99"/>
          <p:cNvSpPr txBox="1"/>
          <p:nvPr/>
        </p:nvSpPr>
        <p:spPr>
          <a:xfrm>
            <a:off x="4156750" y="2408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slide_sempre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9"/>
          <p:cNvSpPr txBox="1"/>
          <p:nvPr/>
        </p:nvSpPr>
        <p:spPr>
          <a:xfrm>
            <a:off x="354100" y="-89975"/>
            <a:ext cx="5331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Suporte</a:t>
            </a:r>
            <a:endParaRPr b="1" i="0" sz="1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39"/>
          <p:cNvSpPr/>
          <p:nvPr/>
        </p:nvSpPr>
        <p:spPr>
          <a:xfrm>
            <a:off x="3649500" y="1307275"/>
            <a:ext cx="1845000" cy="957300"/>
          </a:xfrm>
          <a:prstGeom prst="ellipse">
            <a:avLst/>
          </a:prstGeom>
          <a:solidFill>
            <a:srgbClr val="009B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Já finalizou o treinamento?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9"/>
          <p:cNvSpPr txBox="1"/>
          <p:nvPr/>
        </p:nvSpPr>
        <p:spPr>
          <a:xfrm>
            <a:off x="2926175" y="2264575"/>
            <a:ext cx="5241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9"/>
          <p:cNvSpPr/>
          <p:nvPr/>
        </p:nvSpPr>
        <p:spPr>
          <a:xfrm>
            <a:off x="2150400" y="2941525"/>
            <a:ext cx="1845000" cy="957300"/>
          </a:xfrm>
          <a:prstGeom prst="ellipse">
            <a:avLst/>
          </a:prstGeom>
          <a:solidFill>
            <a:srgbClr val="009B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mplementação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9"/>
          <p:cNvSpPr/>
          <p:nvPr/>
        </p:nvSpPr>
        <p:spPr>
          <a:xfrm>
            <a:off x="5148600" y="2941525"/>
            <a:ext cx="1845000" cy="957300"/>
          </a:xfrm>
          <a:prstGeom prst="ellipse">
            <a:avLst/>
          </a:prstGeom>
          <a:solidFill>
            <a:srgbClr val="009B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Suporte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" name="Google Shape;195;p39"/>
          <p:cNvCxnSpPr>
            <a:stCxn id="191" idx="3"/>
            <a:endCxn id="193" idx="0"/>
          </p:cNvCxnSpPr>
          <p:nvPr/>
        </p:nvCxnSpPr>
        <p:spPr>
          <a:xfrm flipH="1">
            <a:off x="3072794" y="2124382"/>
            <a:ext cx="846900" cy="81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6" name="Google Shape;196;p39"/>
          <p:cNvCxnSpPr>
            <a:stCxn id="191" idx="5"/>
          </p:cNvCxnSpPr>
          <p:nvPr/>
        </p:nvCxnSpPr>
        <p:spPr>
          <a:xfrm>
            <a:off x="5224306" y="2124382"/>
            <a:ext cx="846900" cy="81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" name="Google Shape;197;p39"/>
          <p:cNvSpPr txBox="1"/>
          <p:nvPr/>
        </p:nvSpPr>
        <p:spPr>
          <a:xfrm>
            <a:off x="5685400" y="2264575"/>
            <a:ext cx="5241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9"/>
          <p:cNvSpPr txBox="1"/>
          <p:nvPr/>
        </p:nvSpPr>
        <p:spPr>
          <a:xfrm>
            <a:off x="4817175" y="3340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slide_sempre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0"/>
          <p:cNvSpPr txBox="1"/>
          <p:nvPr/>
        </p:nvSpPr>
        <p:spPr>
          <a:xfrm>
            <a:off x="400275" y="-34575"/>
            <a:ext cx="242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Horário</a:t>
            </a:r>
            <a:r>
              <a:rPr b="1" i="0" lang="pt-BR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do Suporte</a:t>
            </a:r>
            <a:endParaRPr b="1"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40"/>
          <p:cNvSpPr txBox="1"/>
          <p:nvPr/>
        </p:nvSpPr>
        <p:spPr>
          <a:xfrm>
            <a:off x="1491600" y="887575"/>
            <a:ext cx="6160800" cy="19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009BDB"/>
                </a:solidFill>
                <a:latin typeface="Roboto"/>
                <a:ea typeface="Roboto"/>
                <a:cs typeface="Roboto"/>
                <a:sym typeface="Roboto"/>
              </a:rPr>
              <a:t>Horário de Brasília</a:t>
            </a:r>
            <a:endParaRPr b="1" i="0" sz="2000" u="none" cap="none" strike="noStrike">
              <a:solidFill>
                <a:srgbClr val="009B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Horário Regular:</a:t>
            </a:r>
            <a:r>
              <a:rPr b="0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09:00 às 17:00 hrs (Segunda a Sexta-feira)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Suporte Estendido: </a:t>
            </a:r>
            <a:r>
              <a:rPr b="0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Para planos com valores </a:t>
            </a:r>
            <a:r>
              <a:rPr b="1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acima</a:t>
            </a:r>
            <a:r>
              <a:rPr b="0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b="1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R$269,90</a:t>
            </a:r>
            <a:r>
              <a:rPr b="0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mensais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09:00 às 22:00 hrs (Segunda a Sexta-feira) 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11:00 às 21:00 hrs (Sábado e Domingo)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40"/>
          <p:cNvSpPr txBox="1"/>
          <p:nvPr/>
        </p:nvSpPr>
        <p:spPr>
          <a:xfrm>
            <a:off x="4265525" y="1502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slide_sempre</a:t>
            </a:r>
            <a:endParaRPr b="0" i="0" sz="18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" y="4233225"/>
            <a:ext cx="8417500" cy="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173" y="-5269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1"/>
          <p:cNvSpPr txBox="1"/>
          <p:nvPr/>
        </p:nvSpPr>
        <p:spPr>
          <a:xfrm>
            <a:off x="354100" y="-89975"/>
            <a:ext cx="5331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Treinamento -</a:t>
            </a:r>
            <a:r>
              <a:rPr b="1" i="0" lang="pt-BR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O que esperar?</a:t>
            </a:r>
            <a:endParaRPr b="1" i="0" sz="1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41"/>
          <p:cNvSpPr txBox="1"/>
          <p:nvPr/>
        </p:nvSpPr>
        <p:spPr>
          <a:xfrm>
            <a:off x="519900" y="739050"/>
            <a:ext cx="8104200" cy="3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F7F7F8"/>
                </a:solidFill>
                <a:latin typeface="Roboto"/>
                <a:ea typeface="Roboto"/>
                <a:cs typeface="Roboto"/>
                <a:sym typeface="Roboto"/>
              </a:rPr>
              <a:t>Estamos comprometidos em garantir que você obtenha o máximo valor de nossa plataforma, e para isso, gostaríamos de esclarecer alguns pontos importantes sobre o processo de treinamento:</a:t>
            </a:r>
            <a:endParaRPr b="1" i="0" sz="1400" u="none" cap="none" strike="noStrike">
              <a:solidFill>
                <a:srgbClr val="F7F7F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7F7F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1400"/>
              <a:buFont typeface="Roboto"/>
              <a:buChar char="●"/>
            </a:pPr>
            <a:r>
              <a:rPr b="0" i="0" lang="pt-BR" sz="1400" u="none" cap="none" strike="noStrike">
                <a:solidFill>
                  <a:srgbClr val="F7F7F8"/>
                </a:solidFill>
                <a:latin typeface="Roboto"/>
                <a:ea typeface="Roboto"/>
                <a:cs typeface="Roboto"/>
                <a:sym typeface="Roboto"/>
              </a:rPr>
              <a:t>Durante o treinamento, abordaremos detalhes essenciais sobre como utilizar a plataforma de forma eficaz, maximizando seu potencial.</a:t>
            </a:r>
            <a:endParaRPr b="0" i="0" sz="1400" u="none" cap="none" strike="noStrike">
              <a:solidFill>
                <a:srgbClr val="F7F7F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7F7F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1400"/>
              <a:buFont typeface="Roboto"/>
              <a:buChar char="●"/>
            </a:pPr>
            <a:r>
              <a:rPr b="0" i="0" lang="pt-BR" sz="1400" u="none" cap="none" strike="noStrike">
                <a:solidFill>
                  <a:srgbClr val="F7F7F8"/>
                </a:solidFill>
                <a:latin typeface="Roboto"/>
                <a:ea typeface="Roboto"/>
                <a:cs typeface="Roboto"/>
                <a:sym typeface="Roboto"/>
              </a:rPr>
              <a:t>No entanto, é importante observar que a implementação do sistema, incluindo o cadastro de produtos, itens e personalização do ambiente, </a:t>
            </a:r>
            <a:r>
              <a:rPr b="1" i="0" lang="pt-BR" sz="1400" u="none" cap="none" strike="noStrike">
                <a:solidFill>
                  <a:srgbClr val="EF0743"/>
                </a:solidFill>
                <a:latin typeface="Roboto"/>
                <a:ea typeface="Roboto"/>
                <a:cs typeface="Roboto"/>
                <a:sym typeface="Roboto"/>
              </a:rPr>
              <a:t>NÃO</a:t>
            </a:r>
            <a:r>
              <a:rPr b="0" i="0" lang="pt-BR" sz="1400" u="none" cap="none" strike="noStrike">
                <a:solidFill>
                  <a:srgbClr val="F7F7F8"/>
                </a:solidFill>
                <a:latin typeface="Roboto"/>
                <a:ea typeface="Roboto"/>
                <a:cs typeface="Roboto"/>
                <a:sym typeface="Roboto"/>
              </a:rPr>
              <a:t> faz parte do escopo de treinamento oferecido por nossa equipe técnica. </a:t>
            </a:r>
            <a:r>
              <a:rPr b="1" i="0" lang="pt-BR" sz="1400" u="none" cap="none" strike="noStrike">
                <a:solidFill>
                  <a:srgbClr val="F7F7F8"/>
                </a:solidFill>
                <a:highlight>
                  <a:srgbClr val="EF0743"/>
                </a:highlight>
                <a:latin typeface="Roboto"/>
                <a:ea typeface="Roboto"/>
                <a:cs typeface="Roboto"/>
                <a:sym typeface="Roboto"/>
              </a:rPr>
              <a:t>A parametrização desses elementos é de responsabilidade do cliente.</a:t>
            </a:r>
            <a:endParaRPr b="1" i="0" sz="1400" u="none" cap="none" strike="noStrike">
              <a:solidFill>
                <a:srgbClr val="F7F7F8"/>
              </a:solidFill>
              <a:highlight>
                <a:srgbClr val="EF074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7F7F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1400"/>
              <a:buFont typeface="Roboto"/>
              <a:buChar char="●"/>
            </a:pPr>
            <a:r>
              <a:rPr b="0" i="0" lang="pt-BR" sz="1400" u="none" cap="none" strike="noStrike">
                <a:solidFill>
                  <a:srgbClr val="F7F7F8"/>
                </a:solidFill>
                <a:latin typeface="Roboto"/>
                <a:ea typeface="Roboto"/>
                <a:cs typeface="Roboto"/>
                <a:sym typeface="Roboto"/>
              </a:rPr>
              <a:t>Estamos à disposição para fornecer orientações e suporte durante esse processo de configuração, e nossa equipe de suporte técnico estará disponível para responder a quaisquer perguntas ou dificuldades que possam surgir. Temos recursos abrangentes, como </a:t>
            </a:r>
            <a:r>
              <a:rPr b="1" i="0" lang="pt-BR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manuais e tutoriais</a:t>
            </a:r>
            <a:r>
              <a:rPr b="0" i="0" lang="pt-BR" sz="1400" u="none" cap="none" strike="noStrike">
                <a:solidFill>
                  <a:srgbClr val="F7F7F8"/>
                </a:solidFill>
                <a:latin typeface="Roboto"/>
                <a:ea typeface="Roboto"/>
                <a:cs typeface="Roboto"/>
                <a:sym typeface="Roboto"/>
              </a:rPr>
              <a:t>, que podem auxiliar no processo de parametrização.</a:t>
            </a:r>
            <a:endParaRPr b="0" i="0" sz="1400" u="none" cap="none" strike="noStrike">
              <a:solidFill>
                <a:srgbClr val="F7F7F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7F7F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F7F7F8"/>
                </a:solidFill>
                <a:latin typeface="Roboto"/>
                <a:ea typeface="Roboto"/>
                <a:cs typeface="Roboto"/>
                <a:sym typeface="Roboto"/>
              </a:rPr>
              <a:t>Obs.: </a:t>
            </a:r>
            <a:r>
              <a:rPr b="0" i="0" lang="pt-BR" sz="1000" u="none" cap="none" strike="noStrike">
                <a:solidFill>
                  <a:srgbClr val="F7F7F8"/>
                </a:solidFill>
                <a:latin typeface="Roboto"/>
                <a:ea typeface="Roboto"/>
                <a:cs typeface="Roboto"/>
                <a:sym typeface="Roboto"/>
              </a:rPr>
              <a:t>Caso vá trabalhar de forma fiscal, alertamos que nossa equipe </a:t>
            </a:r>
            <a:r>
              <a:rPr b="1" i="0" lang="pt-BR" sz="1000" u="none" cap="none" strike="noStrike">
                <a:solidFill>
                  <a:srgbClr val="EF0743"/>
                </a:solidFill>
                <a:latin typeface="Roboto"/>
                <a:ea typeface="Roboto"/>
                <a:cs typeface="Roboto"/>
                <a:sym typeface="Roboto"/>
              </a:rPr>
              <a:t>NÃO</a:t>
            </a:r>
            <a:r>
              <a:rPr b="0" i="0" lang="pt-BR" sz="1000" u="none" cap="none" strike="noStrike">
                <a:solidFill>
                  <a:srgbClr val="F7F7F8"/>
                </a:solidFill>
                <a:latin typeface="Roboto"/>
                <a:ea typeface="Roboto"/>
                <a:cs typeface="Roboto"/>
                <a:sym typeface="Roboto"/>
              </a:rPr>
              <a:t> é responsável pela informação de dados e parâmetros tributários. Orientamos que contate seu contador a fim de obter as devidas orientações de acordo com suas especificidades fiscais. </a:t>
            </a:r>
            <a:endParaRPr b="0" i="0" sz="1000" u="none" cap="none" strike="noStrike">
              <a:solidFill>
                <a:srgbClr val="F7F7F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41"/>
          <p:cNvSpPr txBox="1"/>
          <p:nvPr/>
        </p:nvSpPr>
        <p:spPr>
          <a:xfrm>
            <a:off x="4591850" y="1593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latin typeface="Arial"/>
                <a:ea typeface="Arial"/>
                <a:cs typeface="Arial"/>
                <a:sym typeface="Arial"/>
              </a:rPr>
              <a:t>slide_sempre</a:t>
            </a:r>
            <a:endParaRPr b="0" i="0" sz="1400" u="none" cap="none" strike="noStrike">
              <a:solidFill>
                <a:srgbClr val="0B20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